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590" r:id="rId2"/>
    <p:sldId id="451" r:id="rId3"/>
    <p:sldId id="1591" r:id="rId4"/>
    <p:sldId id="1592" r:id="rId5"/>
    <p:sldId id="1593" r:id="rId6"/>
    <p:sldId id="1594" r:id="rId7"/>
    <p:sldId id="1602" r:id="rId8"/>
    <p:sldId id="1604" r:id="rId9"/>
    <p:sldId id="1605" r:id="rId10"/>
    <p:sldId id="1606" r:id="rId11"/>
    <p:sldId id="1607" r:id="rId12"/>
    <p:sldId id="1608" r:id="rId13"/>
    <p:sldId id="1597" r:id="rId14"/>
    <p:sldId id="1598" r:id="rId15"/>
    <p:sldId id="1596" r:id="rId16"/>
    <p:sldId id="1599" r:id="rId17"/>
    <p:sldId id="1601" r:id="rId18"/>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7F5"/>
    <a:srgbClr val="EEF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79" autoAdjust="0"/>
  </p:normalViewPr>
  <p:slideViewPr>
    <p:cSldViewPr snapToGrid="0">
      <p:cViewPr varScale="1">
        <p:scale>
          <a:sx n="76" d="100"/>
          <a:sy n="76" d="100"/>
        </p:scale>
        <p:origin x="86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0E337-0D66-4AEC-A5FE-943C8C3AF759}" type="datetimeFigureOut">
              <a:rPr lang="en-PK" smtClean="0"/>
              <a:t>25/01/2024</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6DCDA-5144-4238-89AB-EC381EDB7D4C}" type="slidenum">
              <a:rPr lang="en-PK" smtClean="0"/>
              <a:t>‹#›</a:t>
            </a:fld>
            <a:endParaRPr lang="en-PK"/>
          </a:p>
        </p:txBody>
      </p:sp>
    </p:spTree>
    <p:extLst>
      <p:ext uri="{BB962C8B-B14F-4D97-AF65-F5344CB8AC3E}">
        <p14:creationId xmlns:p14="http://schemas.microsoft.com/office/powerpoint/2010/main" val="12713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1200" b="1" i="0" dirty="0">
                <a:solidFill>
                  <a:srgbClr val="24344B"/>
                </a:solidFill>
                <a:effectLst/>
                <a:latin typeface="Open Sans" panose="020B0606030504020204" pitchFamily="34" charset="0"/>
              </a:rPr>
              <a:t>Definitions: </a:t>
            </a:r>
            <a:r>
              <a:rPr lang="en-US" sz="1200" b="1" i="0" dirty="0">
                <a:solidFill>
                  <a:srgbClr val="0E5DAB"/>
                </a:solidFill>
                <a:effectLst/>
                <a:latin typeface="Open Sans" panose="020B0606030504020204" pitchFamily="34" charset="0"/>
              </a:rPr>
              <a:t>Collected Revenue:</a:t>
            </a:r>
            <a:r>
              <a:rPr lang="en-US" sz="1200" b="0" i="0" dirty="0">
                <a:solidFill>
                  <a:srgbClr val="0E5DAB"/>
                </a:solidFill>
                <a:effectLst/>
                <a:latin typeface="Open Sans" panose="020B0606030504020204" pitchFamily="34" charset="0"/>
              </a:rPr>
              <a:t> This refers to the total income received or that the Utility collected and is registered in its income for water and wastewater services provided. Please include other services such as fees for connection or reconnection of services provided. This value should include subsidies but NOT other non-service-related income streams</a:t>
            </a:r>
          </a:p>
          <a:p>
            <a:pPr algn="l">
              <a:buFont typeface="Arial" panose="020B0604020202020204" pitchFamily="34" charset="0"/>
              <a:buChar char="•"/>
            </a:pPr>
            <a:r>
              <a:rPr lang="en-US" sz="1200" b="1" i="0" dirty="0">
                <a:solidFill>
                  <a:srgbClr val="0E5DAB"/>
                </a:solidFill>
                <a:effectLst/>
                <a:latin typeface="Open Sans" panose="020B0606030504020204" pitchFamily="34" charset="0"/>
              </a:rPr>
              <a:t>Billed Revenue:</a:t>
            </a:r>
            <a:r>
              <a:rPr lang="en-US" sz="1200" b="0" i="0" dirty="0">
                <a:solidFill>
                  <a:srgbClr val="0E5DAB"/>
                </a:solidFill>
                <a:effectLst/>
                <a:latin typeface="Open Sans" panose="020B0606030504020204" pitchFamily="34" charset="0"/>
              </a:rPr>
              <a:t> This refers to the total billing of water and wastewater services, connection fees, well abstraction fees, reconnection fees, and other operational revenues including subsidies, but excluding all taxes. Please include revenues of bills that were not delivered to the customers, but the Utility has it registered as bills to be collected</a:t>
            </a:r>
          </a:p>
          <a:p>
            <a:endParaRPr lang="en-PK" dirty="0"/>
          </a:p>
        </p:txBody>
      </p:sp>
      <p:sp>
        <p:nvSpPr>
          <p:cNvPr id="4" name="Slide Number Placeholder 3"/>
          <p:cNvSpPr>
            <a:spLocks noGrp="1"/>
          </p:cNvSpPr>
          <p:nvPr>
            <p:ph type="sldNum" sz="quarter" idx="5"/>
          </p:nvPr>
        </p:nvSpPr>
        <p:spPr/>
        <p:txBody>
          <a:bodyPr/>
          <a:lstStyle/>
          <a:p>
            <a:fld id="{0186DCDA-5144-4238-89AB-EC381EDB7D4C}" type="slidenum">
              <a:rPr lang="en-PK" smtClean="0"/>
              <a:t>16</a:t>
            </a:fld>
            <a:endParaRPr lang="en-PK"/>
          </a:p>
        </p:txBody>
      </p:sp>
    </p:spTree>
    <p:extLst>
      <p:ext uri="{BB962C8B-B14F-4D97-AF65-F5344CB8AC3E}">
        <p14:creationId xmlns:p14="http://schemas.microsoft.com/office/powerpoint/2010/main" val="312326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0E5A-5D2E-CE4A-85A7-3C452386AE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6B6E4BA9-C3DE-819C-B19A-2988135D9F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278DAAC9-B0FF-47F6-233A-84ED06B3F875}"/>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5" name="Footer Placeholder 4">
            <a:extLst>
              <a:ext uri="{FF2B5EF4-FFF2-40B4-BE49-F238E27FC236}">
                <a16:creationId xmlns:a16="http://schemas.microsoft.com/office/drawing/2014/main" id="{CADAAD3D-A75C-DBCF-06DF-19A3963CB67F}"/>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6CD52538-85EA-C383-A1DC-6A71F21AC5DC}"/>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369475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6B4C-6E26-D681-5516-513FCA257CA7}"/>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B1C9299E-ADB3-D369-6B1A-198C46F780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9B19A102-51F2-EFAB-96CA-FC56E88ED0AD}"/>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5" name="Footer Placeholder 4">
            <a:extLst>
              <a:ext uri="{FF2B5EF4-FFF2-40B4-BE49-F238E27FC236}">
                <a16:creationId xmlns:a16="http://schemas.microsoft.com/office/drawing/2014/main" id="{8CD0C34A-A8CF-6CEE-36D5-0B6430241EB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FD496B3A-5117-F438-36F5-918B69500E2F}"/>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131763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03CCE-D5D4-1C24-2AA2-C5494D5768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29A112B7-E1DC-234F-C13E-284B91D707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AD8F390C-9272-3F2C-1C3E-B148F6331668}"/>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5" name="Footer Placeholder 4">
            <a:extLst>
              <a:ext uri="{FF2B5EF4-FFF2-40B4-BE49-F238E27FC236}">
                <a16:creationId xmlns:a16="http://schemas.microsoft.com/office/drawing/2014/main" id="{357CCD51-9CF3-6FA5-A7F8-75A7202851D9}"/>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8EA8AC0-9214-69CF-6561-BC890B46ACC5}"/>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92334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6082-189D-458B-A5BC-76BB28DBBB7D}"/>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CB638421-A107-0E4D-722E-F69CF586F6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5B6E3556-9361-2FC3-E94A-BA588D673D6F}"/>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5" name="Footer Placeholder 4">
            <a:extLst>
              <a:ext uri="{FF2B5EF4-FFF2-40B4-BE49-F238E27FC236}">
                <a16:creationId xmlns:a16="http://schemas.microsoft.com/office/drawing/2014/main" id="{17928CED-88D2-1521-141B-CB000135F9B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17646C7-A7A8-05B5-4C3A-9E59ADE61E10}"/>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350914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2477-8A18-D723-3C21-85FBA3D764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F9574CCD-1B9B-4A7D-E4EE-7F65C85072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C72B6-458E-1E24-0C85-BE0EC23A24C3}"/>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5" name="Footer Placeholder 4">
            <a:extLst>
              <a:ext uri="{FF2B5EF4-FFF2-40B4-BE49-F238E27FC236}">
                <a16:creationId xmlns:a16="http://schemas.microsoft.com/office/drawing/2014/main" id="{9FF9C381-AC90-E3EA-6073-5159044A8EF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C534B31-100E-A11C-19CD-015D0E375D9B}"/>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333316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56EC-E0C0-57CC-AF8A-D1F2B967EB5F}"/>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2F9DAF9-1E67-8AA1-3173-008FB3677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36CAF395-2878-881C-1894-1A9DC6F2FD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C1CF207E-CA25-949F-771D-5482FC828FE1}"/>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6" name="Footer Placeholder 5">
            <a:extLst>
              <a:ext uri="{FF2B5EF4-FFF2-40B4-BE49-F238E27FC236}">
                <a16:creationId xmlns:a16="http://schemas.microsoft.com/office/drawing/2014/main" id="{7A5EB920-D327-AA47-DA73-C4DFF22BFF9C}"/>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1FA70B91-8C35-CCBA-74F3-46808F7EDB1C}"/>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164419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A60B-5727-3C21-3833-D9B73A6BECED}"/>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73CD9E73-6292-5344-FC4D-48DAA9CA9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BA223-21A5-6E64-000C-97B56F911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5E6E95D1-B69F-71AC-AE0C-2FB320070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D59C30-E672-B25D-834E-CB115B4AC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CA0574F3-EEEC-8557-1752-8ED8AE22FA03}"/>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8" name="Footer Placeholder 7">
            <a:extLst>
              <a:ext uri="{FF2B5EF4-FFF2-40B4-BE49-F238E27FC236}">
                <a16:creationId xmlns:a16="http://schemas.microsoft.com/office/drawing/2014/main" id="{AC2AF17B-380E-7455-D015-98799B58C6A9}"/>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94D0965A-8874-563A-D2FB-8F52FDA46B2A}"/>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297884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3B39-46FB-1D3F-9119-DE931D2A27CC}"/>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DAA5C161-FE1E-0180-E8E1-867AA128C605}"/>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4" name="Footer Placeholder 3">
            <a:extLst>
              <a:ext uri="{FF2B5EF4-FFF2-40B4-BE49-F238E27FC236}">
                <a16:creationId xmlns:a16="http://schemas.microsoft.com/office/drawing/2014/main" id="{FB1A596E-255C-6426-FB62-E50D02369E97}"/>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F66B8DEE-EA83-C51A-B380-C7CD9C7D9405}"/>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10863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5A305D-DD72-7A55-B9A4-C41F8F5B77FF}"/>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3" name="Footer Placeholder 2">
            <a:extLst>
              <a:ext uri="{FF2B5EF4-FFF2-40B4-BE49-F238E27FC236}">
                <a16:creationId xmlns:a16="http://schemas.microsoft.com/office/drawing/2014/main" id="{CB63B733-548A-76CD-7628-7EE25C47C032}"/>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1A61700E-8959-9B64-01CB-91B1C923B618}"/>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113265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793B-8146-8AAC-16A8-23AB93C05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47D389C7-448D-6147-1320-0D50E5DFE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3F90A83A-BA6D-EFB5-818F-5C25FE74F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810D5-79A4-E95C-9AB3-F70DD7A0012F}"/>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6" name="Footer Placeholder 5">
            <a:extLst>
              <a:ext uri="{FF2B5EF4-FFF2-40B4-BE49-F238E27FC236}">
                <a16:creationId xmlns:a16="http://schemas.microsoft.com/office/drawing/2014/main" id="{D65BE483-042E-428B-A489-F2CA882F13D7}"/>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DF6FA370-682F-9B65-CA0B-2DF27A4B2712}"/>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91132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5F9F-C4BC-B70C-B3D1-5FE1920D3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D00DE6AB-9D22-4E9B-BC02-A514E2C52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5505536D-C121-87E9-C13C-73F760142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1E76EB-EAD7-EF68-E346-810D10D815F7}"/>
              </a:ext>
            </a:extLst>
          </p:cNvPr>
          <p:cNvSpPr>
            <a:spLocks noGrp="1"/>
          </p:cNvSpPr>
          <p:nvPr>
            <p:ph type="dt" sz="half" idx="10"/>
          </p:nvPr>
        </p:nvSpPr>
        <p:spPr/>
        <p:txBody>
          <a:bodyPr/>
          <a:lstStyle/>
          <a:p>
            <a:fld id="{0943BC46-223E-420F-A55C-814BA12B243D}" type="datetimeFigureOut">
              <a:rPr lang="en-PK" smtClean="0"/>
              <a:t>25/01/2024</a:t>
            </a:fld>
            <a:endParaRPr lang="en-PK"/>
          </a:p>
        </p:txBody>
      </p:sp>
      <p:sp>
        <p:nvSpPr>
          <p:cNvPr id="6" name="Footer Placeholder 5">
            <a:extLst>
              <a:ext uri="{FF2B5EF4-FFF2-40B4-BE49-F238E27FC236}">
                <a16:creationId xmlns:a16="http://schemas.microsoft.com/office/drawing/2014/main" id="{AE99C110-BB0C-BDD2-BC2F-B93C45510D40}"/>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6161D26E-7A23-7E28-19EC-D641710FCD62}"/>
              </a:ext>
            </a:extLst>
          </p:cNvPr>
          <p:cNvSpPr>
            <a:spLocks noGrp="1"/>
          </p:cNvSpPr>
          <p:nvPr>
            <p:ph type="sldNum" sz="quarter" idx="12"/>
          </p:nvPr>
        </p:nvSpPr>
        <p:spPr/>
        <p:txBody>
          <a:bodyPr/>
          <a:lstStyle/>
          <a:p>
            <a:fld id="{EBBCB3E3-55BE-4B02-B35E-1D46C8FDE21F}" type="slidenum">
              <a:rPr lang="en-PK" smtClean="0"/>
              <a:t>‹#›</a:t>
            </a:fld>
            <a:endParaRPr lang="en-PK"/>
          </a:p>
        </p:txBody>
      </p:sp>
    </p:spTree>
    <p:extLst>
      <p:ext uri="{BB962C8B-B14F-4D97-AF65-F5344CB8AC3E}">
        <p14:creationId xmlns:p14="http://schemas.microsoft.com/office/powerpoint/2010/main" val="336947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386EC-3A6E-FBD5-9C83-3D2268B3D1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1477FFD9-417E-991B-E76E-925303A7D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FA1A10C5-86AC-F56A-DD65-8887669A8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3BC46-223E-420F-A55C-814BA12B243D}" type="datetimeFigureOut">
              <a:rPr lang="en-PK" smtClean="0"/>
              <a:t>25/01/2024</a:t>
            </a:fld>
            <a:endParaRPr lang="en-PK"/>
          </a:p>
        </p:txBody>
      </p:sp>
      <p:sp>
        <p:nvSpPr>
          <p:cNvPr id="5" name="Footer Placeholder 4">
            <a:extLst>
              <a:ext uri="{FF2B5EF4-FFF2-40B4-BE49-F238E27FC236}">
                <a16:creationId xmlns:a16="http://schemas.microsoft.com/office/drawing/2014/main" id="{ACF01564-2F12-9948-28DE-8D9B0065AD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CCD5E457-10E4-56B7-A3AE-1518FE777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CB3E3-55BE-4B02-B35E-1D46C8FDE21F}" type="slidenum">
              <a:rPr lang="en-PK" smtClean="0"/>
              <a:t>‹#›</a:t>
            </a:fld>
            <a:endParaRPr lang="en-PK"/>
          </a:p>
        </p:txBody>
      </p:sp>
    </p:spTree>
    <p:extLst>
      <p:ext uri="{BB962C8B-B14F-4D97-AF65-F5344CB8AC3E}">
        <p14:creationId xmlns:p14="http://schemas.microsoft.com/office/powerpoint/2010/main" val="3005862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newibnet.org/" TargetMode="External"/><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newibnet.or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eg"/><Relationship Id="rId7" Type="http://schemas.openxmlformats.org/officeDocument/2006/relationships/hyperlink" Target="https://newibnet.or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 Id="rId9" Type="http://schemas.openxmlformats.org/officeDocument/2006/relationships/hyperlink" Target="https://newibnet.or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hyperlink" Target="https://newibnet.or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newibnet.org/" TargetMode="External"/><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hyperlink" Target="https://newibnet.org/" TargetMode="External"/><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7.png"/><Relationship Id="rId10" Type="http://schemas.openxmlformats.org/officeDocument/2006/relationships/hyperlink" Target="https://connect.newibnet.org/group/pakistan-water-supply-and-sanitation" TargetMode="External"/><Relationship Id="rId4" Type="http://schemas.openxmlformats.org/officeDocument/2006/relationships/image" Target="../media/image6.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DFA48E-4193-4F92-B9D1-79B59300623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1547" y="2495302"/>
            <a:ext cx="1621127" cy="1239933"/>
          </a:xfrm>
          <a:prstGeom prst="rect">
            <a:avLst/>
          </a:prstGeom>
        </p:spPr>
      </p:pic>
      <p:pic>
        <p:nvPicPr>
          <p:cNvPr id="12" name="Picture 11">
            <a:extLst>
              <a:ext uri="{FF2B5EF4-FFF2-40B4-BE49-F238E27FC236}">
                <a16:creationId xmlns:a16="http://schemas.microsoft.com/office/drawing/2014/main" id="{33038E46-C195-4A69-9568-F33227B23A55}"/>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35014" y="2638425"/>
            <a:ext cx="1802102" cy="1276350"/>
          </a:xfrm>
          <a:prstGeom prst="rect">
            <a:avLst/>
          </a:prstGeom>
          <a:noFill/>
          <a:ln>
            <a:noFill/>
          </a:ln>
        </p:spPr>
      </p:pic>
      <p:pic>
        <p:nvPicPr>
          <p:cNvPr id="13" name="Picture 2" descr="The World Bank Group transparent PNG - StickPNG">
            <a:extLst>
              <a:ext uri="{FF2B5EF4-FFF2-40B4-BE49-F238E27FC236}">
                <a16:creationId xmlns:a16="http://schemas.microsoft.com/office/drawing/2014/main" id="{FF155C35-543B-4EC2-BA37-ACAB2EF2D8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66" t="16972" r="-207" b="12379"/>
          <a:stretch/>
        </p:blipFill>
        <p:spPr bwMode="auto">
          <a:xfrm>
            <a:off x="3195132" y="294118"/>
            <a:ext cx="5479712" cy="139991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A8E2EFB5-253D-4092-A220-69F7194CA1D6}"/>
              </a:ext>
            </a:extLst>
          </p:cNvPr>
          <p:cNvGrpSpPr/>
          <p:nvPr/>
        </p:nvGrpSpPr>
        <p:grpSpPr>
          <a:xfrm>
            <a:off x="1513601" y="5213031"/>
            <a:ext cx="9633787" cy="1257084"/>
            <a:chOff x="1061912" y="5312179"/>
            <a:chExt cx="9633787" cy="1257084"/>
          </a:xfrm>
        </p:grpSpPr>
        <p:sp>
          <p:nvSpPr>
            <p:cNvPr id="16" name="TextBox 15">
              <a:extLst>
                <a:ext uri="{FF2B5EF4-FFF2-40B4-BE49-F238E27FC236}">
                  <a16:creationId xmlns:a16="http://schemas.microsoft.com/office/drawing/2014/main" id="{97BC8F31-76A2-4D3B-BEE3-9A3ABA072408}"/>
                </a:ext>
              </a:extLst>
            </p:cNvPr>
            <p:cNvSpPr txBox="1"/>
            <p:nvPr/>
          </p:nvSpPr>
          <p:spPr>
            <a:xfrm>
              <a:off x="2273369" y="5396794"/>
              <a:ext cx="8422330" cy="1015663"/>
            </a:xfrm>
            <a:prstGeom prst="rect">
              <a:avLst/>
            </a:prstGeom>
            <a:noFill/>
          </p:spPr>
          <p:txBody>
            <a:bodyPr wrap="square">
              <a:spAutoFit/>
            </a:bodyPr>
            <a:lstStyle/>
            <a:p>
              <a:r>
                <a:rPr lang="en-US" sz="3000"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Punjab Cities Program </a:t>
              </a:r>
              <a:r>
                <a:rPr lang="en-US" sz="2400" dirty="0">
                  <a:ln w="13462">
                    <a:solidFill>
                      <a:schemeClr val="bg1"/>
                    </a:solidFill>
                    <a:prstDash val="solid"/>
                  </a:ln>
                  <a:solidFill>
                    <a:srgbClr val="FF0000"/>
                  </a:solidFill>
                  <a:effectLst>
                    <a:outerShdw dist="38100" dir="2700000" algn="bl" rotWithShape="0">
                      <a:schemeClr val="accent5"/>
                    </a:outerShdw>
                  </a:effectLst>
                  <a:latin typeface="Berlin Sans FB Demi" panose="020E0802020502020306" pitchFamily="34" charset="0"/>
                </a:rPr>
                <a:t>Data Submission - IBNET</a:t>
              </a:r>
            </a:p>
            <a:p>
              <a:r>
                <a:rPr lang="en-US" sz="3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Punjab Municipal Development Fund Company</a:t>
              </a:r>
              <a:endParaRPr lang="en-PK" sz="3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endParaRPr>
            </a:p>
          </p:txBody>
        </p:sp>
        <p:pic>
          <p:nvPicPr>
            <p:cNvPr id="17" name="Picture 16">
              <a:extLst>
                <a:ext uri="{FF2B5EF4-FFF2-40B4-BE49-F238E27FC236}">
                  <a16:creationId xmlns:a16="http://schemas.microsoft.com/office/drawing/2014/main" id="{66EC0BAB-D686-442C-99A1-EC36DA693546}"/>
                </a:ext>
              </a:extLst>
            </p:cNvPr>
            <p:cNvPicPr>
              <a:picLocks noChangeAspect="1"/>
            </p:cNvPicPr>
            <p:nvPr/>
          </p:nvPicPr>
          <p:blipFill rotWithShape="1">
            <a:blip r:embed="rId5"/>
            <a:srcRect l="26083" t="27910" r="30663" b="30270"/>
            <a:stretch/>
          </p:blipFill>
          <p:spPr>
            <a:xfrm>
              <a:off x="1061912" y="5312179"/>
              <a:ext cx="1339375" cy="1257084"/>
            </a:xfrm>
            <a:prstGeom prst="rect">
              <a:avLst/>
            </a:prstGeom>
          </p:spPr>
        </p:pic>
      </p:grpSp>
      <p:sp>
        <p:nvSpPr>
          <p:cNvPr id="22" name="TextBox 21">
            <a:extLst>
              <a:ext uri="{FF2B5EF4-FFF2-40B4-BE49-F238E27FC236}">
                <a16:creationId xmlns:a16="http://schemas.microsoft.com/office/drawing/2014/main" id="{3F53F436-0E4E-43BF-9A89-BDFD2180CC04}"/>
              </a:ext>
            </a:extLst>
          </p:cNvPr>
          <p:cNvSpPr txBox="1"/>
          <p:nvPr/>
        </p:nvSpPr>
        <p:spPr>
          <a:xfrm>
            <a:off x="2725058" y="6313309"/>
            <a:ext cx="6419860" cy="369332"/>
          </a:xfrm>
          <a:prstGeom prst="rect">
            <a:avLst/>
          </a:prstGeom>
          <a:noFill/>
        </p:spPr>
        <p:txBody>
          <a:bodyPr wrap="square">
            <a:spAutoFit/>
          </a:bodyPr>
          <a:lstStyle/>
          <a:p>
            <a:r>
              <a:rPr lang="en-US" dirty="0">
                <a:ln w="13462">
                  <a:solidFill>
                    <a:schemeClr val="bg1"/>
                  </a:solidFill>
                  <a:prstDash val="solid"/>
                </a:ln>
                <a:solidFill>
                  <a:srgbClr val="079C07"/>
                </a:solidFill>
                <a:latin typeface="Berlin Sans FB Demi" panose="020E0802020502020306" pitchFamily="34" charset="0"/>
              </a:rPr>
              <a:t>January 25, 2024</a:t>
            </a:r>
            <a:endParaRPr lang="en-PK" dirty="0">
              <a:solidFill>
                <a:srgbClr val="079C07"/>
              </a:solidFill>
            </a:endParaRPr>
          </a:p>
        </p:txBody>
      </p:sp>
      <p:pic>
        <p:nvPicPr>
          <p:cNvPr id="2" name="Picture 2">
            <a:extLst>
              <a:ext uri="{FF2B5EF4-FFF2-40B4-BE49-F238E27FC236}">
                <a16:creationId xmlns:a16="http://schemas.microsoft.com/office/drawing/2014/main" id="{B95FCEBD-4868-8256-0C76-83295AADD5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5058" y="1794099"/>
            <a:ext cx="6430021" cy="35112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74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14CD71-FC3B-E8BB-55AA-9975C92E429F}"/>
              </a:ext>
            </a:extLst>
          </p:cNvPr>
          <p:cNvPicPr>
            <a:picLocks noChangeAspect="1"/>
          </p:cNvPicPr>
          <p:nvPr/>
        </p:nvPicPr>
        <p:blipFill>
          <a:blip r:embed="rId2"/>
          <a:stretch>
            <a:fillRect/>
          </a:stretch>
        </p:blipFill>
        <p:spPr>
          <a:xfrm>
            <a:off x="532062" y="1131814"/>
            <a:ext cx="11053187" cy="5204910"/>
          </a:xfrm>
          <a:prstGeom prst="rect">
            <a:avLst/>
          </a:prstGeom>
        </p:spPr>
      </p:pic>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916940" y="310703"/>
            <a:ext cx="8283433" cy="523220"/>
          </a:xfrm>
          <a:prstGeom prst="rect">
            <a:avLst/>
          </a:prstGeom>
          <a:noFill/>
        </p:spPr>
        <p:txBody>
          <a:bodyPr wrap="square">
            <a:spAutoFit/>
          </a:bodyPr>
          <a:lstStyle/>
          <a:p>
            <a:pPr algn="ctr"/>
            <a:r>
              <a:rPr lang="en-US" sz="2800" b="1" dirty="0">
                <a:solidFill>
                  <a:srgbClr val="41B241"/>
                </a:solidFill>
                <a:latin typeface="+mj-lt"/>
                <a:ea typeface="Roboto Slab"/>
                <a:cs typeface="Roboto Slab"/>
              </a:rPr>
              <a:t>4. group</a:t>
            </a:r>
            <a:endParaRPr lang="en-US" sz="2800" b="1" dirty="0">
              <a:solidFill>
                <a:srgbClr val="002060"/>
              </a:solidFill>
              <a:latin typeface="+mj-lt"/>
              <a:ea typeface="Roboto Slab"/>
              <a:cs typeface="Roboto Slab"/>
            </a:endParaRP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6"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01EB80-14B6-7512-EC42-CACF65094CC2}"/>
              </a:ext>
            </a:extLst>
          </p:cNvPr>
          <p:cNvSpPr txBox="1"/>
          <p:nvPr/>
        </p:nvSpPr>
        <p:spPr>
          <a:xfrm>
            <a:off x="8469864" y="466677"/>
            <a:ext cx="2502936" cy="369332"/>
          </a:xfrm>
          <a:prstGeom prst="rect">
            <a:avLst/>
          </a:prstGeom>
          <a:noFill/>
        </p:spPr>
        <p:txBody>
          <a:bodyPr wrap="square">
            <a:spAutoFit/>
          </a:bodyPr>
          <a:lstStyle/>
          <a:p>
            <a:r>
              <a:rPr lang="en-PK" dirty="0">
                <a:hlinkClick r:id="rId8"/>
              </a:rPr>
              <a:t>https://newibnet.org/</a:t>
            </a:r>
            <a:r>
              <a:rPr lang="en-US" dirty="0"/>
              <a:t> </a:t>
            </a:r>
            <a:endParaRPr lang="en-PK" dirty="0"/>
          </a:p>
        </p:txBody>
      </p:sp>
      <p:sp>
        <p:nvSpPr>
          <p:cNvPr id="7" name="Rectangle 6">
            <a:extLst>
              <a:ext uri="{FF2B5EF4-FFF2-40B4-BE49-F238E27FC236}">
                <a16:creationId xmlns:a16="http://schemas.microsoft.com/office/drawing/2014/main" id="{3FED8E4F-C416-9F9F-777A-042938C2B550}"/>
              </a:ext>
            </a:extLst>
          </p:cNvPr>
          <p:cNvSpPr/>
          <p:nvPr/>
        </p:nvSpPr>
        <p:spPr>
          <a:xfrm>
            <a:off x="8469864" y="1198837"/>
            <a:ext cx="743578" cy="33159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6" name="Thought Bubble: Cloud 15">
            <a:extLst>
              <a:ext uri="{FF2B5EF4-FFF2-40B4-BE49-F238E27FC236}">
                <a16:creationId xmlns:a16="http://schemas.microsoft.com/office/drawing/2014/main" id="{925F46B2-6085-27E5-70EC-F328470A5BEE}"/>
              </a:ext>
            </a:extLst>
          </p:cNvPr>
          <p:cNvSpPr/>
          <p:nvPr/>
        </p:nvSpPr>
        <p:spPr>
          <a:xfrm rot="1785979">
            <a:off x="8029903" y="4850245"/>
            <a:ext cx="1623500" cy="944190"/>
          </a:xfrm>
          <a:prstGeom prst="cloud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a:t>
            </a:r>
            <a:endParaRPr lang="en-PK" dirty="0">
              <a:solidFill>
                <a:schemeClr val="tx1"/>
              </a:solidFill>
            </a:endParaRPr>
          </a:p>
        </p:txBody>
      </p:sp>
      <p:sp>
        <p:nvSpPr>
          <p:cNvPr id="12" name="Rectangle 11">
            <a:extLst>
              <a:ext uri="{FF2B5EF4-FFF2-40B4-BE49-F238E27FC236}">
                <a16:creationId xmlns:a16="http://schemas.microsoft.com/office/drawing/2014/main" id="{E8A1E711-9393-7BA0-8B60-7B4B9AA91D50}"/>
              </a:ext>
            </a:extLst>
          </p:cNvPr>
          <p:cNvSpPr/>
          <p:nvPr/>
        </p:nvSpPr>
        <p:spPr>
          <a:xfrm>
            <a:off x="6642738" y="5803554"/>
            <a:ext cx="2016953" cy="33159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22901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916940" y="310703"/>
            <a:ext cx="8283433" cy="523220"/>
          </a:xfrm>
          <a:prstGeom prst="rect">
            <a:avLst/>
          </a:prstGeom>
          <a:noFill/>
        </p:spPr>
        <p:txBody>
          <a:bodyPr wrap="square">
            <a:spAutoFit/>
          </a:bodyPr>
          <a:lstStyle/>
          <a:p>
            <a:pPr algn="ctr"/>
            <a:r>
              <a:rPr lang="en-US" sz="2800" b="1" dirty="0">
                <a:solidFill>
                  <a:srgbClr val="41B241"/>
                </a:solidFill>
                <a:latin typeface="+mj-lt"/>
                <a:ea typeface="Roboto Slab"/>
                <a:cs typeface="Roboto Slab"/>
              </a:rPr>
              <a:t>4. Email</a:t>
            </a:r>
            <a:endParaRPr lang="en-US" sz="2800" b="1" dirty="0">
              <a:solidFill>
                <a:srgbClr val="002060"/>
              </a:solidFill>
              <a:latin typeface="+mj-lt"/>
              <a:ea typeface="Roboto Slab"/>
              <a:cs typeface="Roboto Slab"/>
            </a:endParaRP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01EB80-14B6-7512-EC42-CACF65094CC2}"/>
              </a:ext>
            </a:extLst>
          </p:cNvPr>
          <p:cNvSpPr txBox="1"/>
          <p:nvPr/>
        </p:nvSpPr>
        <p:spPr>
          <a:xfrm>
            <a:off x="8469864" y="466677"/>
            <a:ext cx="2502936" cy="369332"/>
          </a:xfrm>
          <a:prstGeom prst="rect">
            <a:avLst/>
          </a:prstGeom>
          <a:noFill/>
        </p:spPr>
        <p:txBody>
          <a:bodyPr wrap="square">
            <a:spAutoFit/>
          </a:bodyPr>
          <a:lstStyle/>
          <a:p>
            <a:r>
              <a:rPr lang="en-PK" dirty="0">
                <a:hlinkClick r:id="rId7"/>
              </a:rPr>
              <a:t>https://newibnet.org/</a:t>
            </a:r>
            <a:r>
              <a:rPr lang="en-US" dirty="0"/>
              <a:t> </a:t>
            </a:r>
            <a:endParaRPr lang="en-PK" dirty="0"/>
          </a:p>
        </p:txBody>
      </p:sp>
      <p:sp>
        <p:nvSpPr>
          <p:cNvPr id="7" name="Rectangle 6">
            <a:extLst>
              <a:ext uri="{FF2B5EF4-FFF2-40B4-BE49-F238E27FC236}">
                <a16:creationId xmlns:a16="http://schemas.microsoft.com/office/drawing/2014/main" id="{3FED8E4F-C416-9F9F-777A-042938C2B550}"/>
              </a:ext>
            </a:extLst>
          </p:cNvPr>
          <p:cNvSpPr/>
          <p:nvPr/>
        </p:nvSpPr>
        <p:spPr>
          <a:xfrm>
            <a:off x="8469864" y="1198837"/>
            <a:ext cx="743578" cy="33159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6" name="Thought Bubble: Cloud 15">
            <a:extLst>
              <a:ext uri="{FF2B5EF4-FFF2-40B4-BE49-F238E27FC236}">
                <a16:creationId xmlns:a16="http://schemas.microsoft.com/office/drawing/2014/main" id="{925F46B2-6085-27E5-70EC-F328470A5BEE}"/>
              </a:ext>
            </a:extLst>
          </p:cNvPr>
          <p:cNvSpPr/>
          <p:nvPr/>
        </p:nvSpPr>
        <p:spPr>
          <a:xfrm rot="1785979">
            <a:off x="8401691" y="3051590"/>
            <a:ext cx="1623500" cy="944190"/>
          </a:xfrm>
          <a:prstGeom prst="cloud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a:t>
            </a:r>
            <a:endParaRPr lang="en-PK" dirty="0">
              <a:solidFill>
                <a:schemeClr val="tx1"/>
              </a:solidFill>
            </a:endParaRPr>
          </a:p>
        </p:txBody>
      </p:sp>
      <p:sp>
        <p:nvSpPr>
          <p:cNvPr id="12" name="Rectangle 11">
            <a:extLst>
              <a:ext uri="{FF2B5EF4-FFF2-40B4-BE49-F238E27FC236}">
                <a16:creationId xmlns:a16="http://schemas.microsoft.com/office/drawing/2014/main" id="{E8A1E711-9393-7BA0-8B60-7B4B9AA91D50}"/>
              </a:ext>
            </a:extLst>
          </p:cNvPr>
          <p:cNvSpPr/>
          <p:nvPr/>
        </p:nvSpPr>
        <p:spPr>
          <a:xfrm>
            <a:off x="7014526" y="4004899"/>
            <a:ext cx="2016953" cy="33159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21940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916940" y="310703"/>
            <a:ext cx="8283433" cy="523220"/>
          </a:xfrm>
          <a:prstGeom prst="rect">
            <a:avLst/>
          </a:prstGeom>
          <a:noFill/>
        </p:spPr>
        <p:txBody>
          <a:bodyPr wrap="square">
            <a:spAutoFit/>
          </a:bodyPr>
          <a:lstStyle/>
          <a:p>
            <a:pPr algn="ctr"/>
            <a:r>
              <a:rPr lang="en-US" sz="2800" b="1" dirty="0">
                <a:solidFill>
                  <a:srgbClr val="41B241"/>
                </a:solidFill>
                <a:latin typeface="+mj-lt"/>
                <a:ea typeface="Roboto Slab"/>
                <a:cs typeface="Roboto Slab"/>
              </a:rPr>
              <a:t>4. group</a:t>
            </a:r>
            <a:endParaRPr lang="en-US" sz="2800" b="1" dirty="0">
              <a:solidFill>
                <a:srgbClr val="002060"/>
              </a:solidFill>
              <a:latin typeface="+mj-lt"/>
              <a:ea typeface="Roboto Slab"/>
              <a:cs typeface="Roboto Slab"/>
            </a:endParaRP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01EB80-14B6-7512-EC42-CACF65094CC2}"/>
              </a:ext>
            </a:extLst>
          </p:cNvPr>
          <p:cNvSpPr txBox="1"/>
          <p:nvPr/>
        </p:nvSpPr>
        <p:spPr>
          <a:xfrm>
            <a:off x="8469864" y="466677"/>
            <a:ext cx="2502936" cy="369332"/>
          </a:xfrm>
          <a:prstGeom prst="rect">
            <a:avLst/>
          </a:prstGeom>
          <a:noFill/>
        </p:spPr>
        <p:txBody>
          <a:bodyPr wrap="square">
            <a:spAutoFit/>
          </a:bodyPr>
          <a:lstStyle/>
          <a:p>
            <a:r>
              <a:rPr lang="en-PK" dirty="0">
                <a:hlinkClick r:id="rId7"/>
              </a:rPr>
              <a:t>https://newibnet.org/</a:t>
            </a:r>
            <a:r>
              <a:rPr lang="en-US" dirty="0"/>
              <a:t> </a:t>
            </a:r>
            <a:endParaRPr lang="en-PK" dirty="0"/>
          </a:p>
        </p:txBody>
      </p:sp>
      <p:pic>
        <p:nvPicPr>
          <p:cNvPr id="5" name="Picture 4">
            <a:extLst>
              <a:ext uri="{FF2B5EF4-FFF2-40B4-BE49-F238E27FC236}">
                <a16:creationId xmlns:a16="http://schemas.microsoft.com/office/drawing/2014/main" id="{E596BD1F-AD5D-F332-38B1-A97C6C52B57A}"/>
              </a:ext>
            </a:extLst>
          </p:cNvPr>
          <p:cNvPicPr>
            <a:picLocks noChangeAspect="1"/>
          </p:cNvPicPr>
          <p:nvPr/>
        </p:nvPicPr>
        <p:blipFill>
          <a:blip r:embed="rId8"/>
          <a:stretch>
            <a:fillRect/>
          </a:stretch>
        </p:blipFill>
        <p:spPr>
          <a:xfrm>
            <a:off x="1584569" y="1347744"/>
            <a:ext cx="9022862" cy="3741744"/>
          </a:xfrm>
          <a:prstGeom prst="rect">
            <a:avLst/>
          </a:prstGeom>
        </p:spPr>
      </p:pic>
      <p:sp>
        <p:nvSpPr>
          <p:cNvPr id="16" name="Thought Bubble: Cloud 15">
            <a:extLst>
              <a:ext uri="{FF2B5EF4-FFF2-40B4-BE49-F238E27FC236}">
                <a16:creationId xmlns:a16="http://schemas.microsoft.com/office/drawing/2014/main" id="{925F46B2-6085-27E5-70EC-F328470A5BEE}"/>
              </a:ext>
            </a:extLst>
          </p:cNvPr>
          <p:cNvSpPr/>
          <p:nvPr/>
        </p:nvSpPr>
        <p:spPr>
          <a:xfrm rot="2870279">
            <a:off x="5633255" y="975613"/>
            <a:ext cx="1623500" cy="944190"/>
          </a:xfrm>
          <a:prstGeom prst="cloud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Email from</a:t>
            </a:r>
            <a:endParaRPr lang="en-PK" dirty="0">
              <a:solidFill>
                <a:schemeClr val="tx1"/>
              </a:solidFill>
            </a:endParaRPr>
          </a:p>
        </p:txBody>
      </p:sp>
    </p:spTree>
    <p:extLst>
      <p:ext uri="{BB962C8B-B14F-4D97-AF65-F5344CB8AC3E}">
        <p14:creationId xmlns:p14="http://schemas.microsoft.com/office/powerpoint/2010/main" val="264549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2130702" y="3403796"/>
            <a:ext cx="8283433" cy="707886"/>
          </a:xfrm>
          <a:prstGeom prst="rect">
            <a:avLst/>
          </a:prstGeom>
          <a:noFill/>
        </p:spPr>
        <p:txBody>
          <a:bodyPr wrap="square">
            <a:spAutoFit/>
          </a:bodyPr>
          <a:lstStyle/>
          <a:p>
            <a:pPr algn="ctr"/>
            <a:r>
              <a:rPr lang="en-US" sz="4000" b="1" dirty="0">
                <a:solidFill>
                  <a:schemeClr val="accent1">
                    <a:lumMod val="50000"/>
                  </a:schemeClr>
                </a:solidFill>
                <a:latin typeface="+mj-lt"/>
                <a:ea typeface="Roboto Slab"/>
                <a:cs typeface="Roboto Slab"/>
              </a:rPr>
              <a:t>THANKS</a:t>
            </a: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3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53922B-4265-B5C2-2BC3-4A055F00392F}"/>
              </a:ext>
            </a:extLst>
          </p:cNvPr>
          <p:cNvSpPr txBox="1"/>
          <p:nvPr/>
        </p:nvSpPr>
        <p:spPr>
          <a:xfrm>
            <a:off x="2691882" y="382199"/>
            <a:ext cx="6540758" cy="369332"/>
          </a:xfrm>
          <a:prstGeom prst="rect">
            <a:avLst/>
          </a:prstGeom>
          <a:noFill/>
        </p:spPr>
        <p:txBody>
          <a:bodyPr wrap="square">
            <a:spAutoFit/>
          </a:bodyPr>
          <a:lstStyle/>
          <a:p>
            <a:pPr algn="ctr"/>
            <a:r>
              <a:rPr lang="en-US" sz="1800" b="1" dirty="0">
                <a:solidFill>
                  <a:srgbClr val="41B241"/>
                </a:solidFill>
                <a:latin typeface="+mj-lt"/>
                <a:ea typeface="Roboto Slab"/>
                <a:cs typeface="Roboto Slab"/>
              </a:rPr>
              <a:t>Utility Indicators </a:t>
            </a:r>
            <a:r>
              <a:rPr lang="en-US" sz="1800" b="1" dirty="0">
                <a:solidFill>
                  <a:srgbClr val="002060"/>
                </a:solidFill>
                <a:latin typeface="+mj-lt"/>
                <a:ea typeface="Roboto Slab"/>
                <a:cs typeface="Roboto Slab"/>
              </a:rPr>
              <a:t>Performance - Forms </a:t>
            </a:r>
          </a:p>
        </p:txBody>
      </p:sp>
      <p:sp>
        <p:nvSpPr>
          <p:cNvPr id="8" name="TextBox 7">
            <a:extLst>
              <a:ext uri="{FF2B5EF4-FFF2-40B4-BE49-F238E27FC236}">
                <a16:creationId xmlns:a16="http://schemas.microsoft.com/office/drawing/2014/main" id="{C34085F5-3FBD-E14F-99A7-6981A4A0467B}"/>
              </a:ext>
            </a:extLst>
          </p:cNvPr>
          <p:cNvSpPr txBox="1"/>
          <p:nvPr/>
        </p:nvSpPr>
        <p:spPr>
          <a:xfrm>
            <a:off x="161945" y="1107290"/>
            <a:ext cx="6540758" cy="369332"/>
          </a:xfrm>
          <a:prstGeom prst="rect">
            <a:avLst/>
          </a:prstGeom>
          <a:noFill/>
        </p:spPr>
        <p:txBody>
          <a:bodyPr wrap="square">
            <a:spAutoFit/>
          </a:bodyPr>
          <a:lstStyle/>
          <a:p>
            <a:pPr algn="l"/>
            <a:r>
              <a:rPr lang="en-US" b="1" i="0">
                <a:solidFill>
                  <a:srgbClr val="043669"/>
                </a:solidFill>
                <a:effectLst/>
                <a:latin typeface="Roboto Slab" pitchFamily="2" charset="0"/>
              </a:rPr>
              <a:t>2.1. </a:t>
            </a:r>
            <a:r>
              <a:rPr lang="en-US" b="1" i="0" dirty="0">
                <a:solidFill>
                  <a:srgbClr val="043669"/>
                </a:solidFill>
                <a:effectLst/>
                <a:latin typeface="Roboto Slab" pitchFamily="2" charset="0"/>
              </a:rPr>
              <a:t>Drinking Water Coverage</a:t>
            </a:r>
          </a:p>
        </p:txBody>
      </p:sp>
      <p:sp>
        <p:nvSpPr>
          <p:cNvPr id="11" name="TextBox 10">
            <a:extLst>
              <a:ext uri="{FF2B5EF4-FFF2-40B4-BE49-F238E27FC236}">
                <a16:creationId xmlns:a16="http://schemas.microsoft.com/office/drawing/2014/main" id="{29D78519-7686-80D5-21C6-D753899ADAC1}"/>
              </a:ext>
            </a:extLst>
          </p:cNvPr>
          <p:cNvSpPr txBox="1"/>
          <p:nvPr/>
        </p:nvSpPr>
        <p:spPr>
          <a:xfrm>
            <a:off x="180399" y="1635346"/>
            <a:ext cx="11660148" cy="1754326"/>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2.1.1 What is the total population in your service area?</a:t>
            </a:r>
          </a:p>
          <a:p>
            <a:r>
              <a:rPr lang="en-US" b="0" i="0" dirty="0">
                <a:solidFill>
                  <a:srgbClr val="013672"/>
                </a:solidFill>
                <a:effectLst/>
                <a:latin typeface="Open Sans" panose="020B0606030504020204" pitchFamily="34" charset="0"/>
              </a:rPr>
              <a:t>2.1.2 What is the population in service area provided with access to water services from the utility?</a:t>
            </a:r>
          </a:p>
          <a:p>
            <a:r>
              <a:rPr lang="en-US" b="0" i="0" dirty="0">
                <a:solidFill>
                  <a:srgbClr val="013672"/>
                </a:solidFill>
                <a:effectLst/>
                <a:latin typeface="Open Sans" panose="020B0606030504020204" pitchFamily="34" charset="0"/>
              </a:rPr>
              <a:t>2.1.3 What is the total number of active water service connections?</a:t>
            </a:r>
          </a:p>
          <a:p>
            <a:r>
              <a:rPr lang="en-US" b="0" i="0" dirty="0">
                <a:solidFill>
                  <a:srgbClr val="013672"/>
                </a:solidFill>
                <a:effectLst/>
                <a:latin typeface="Open Sans" panose="020B0606030504020204" pitchFamily="34" charset="0"/>
              </a:rPr>
              <a:t>2.1.3.1 What is the total number of active direct household water connections?</a:t>
            </a:r>
          </a:p>
          <a:p>
            <a:r>
              <a:rPr lang="en-US" b="0" i="0" dirty="0">
                <a:solidFill>
                  <a:srgbClr val="013672"/>
                </a:solidFill>
                <a:effectLst/>
                <a:latin typeface="Open Sans" panose="020B0606030504020204" pitchFamily="34" charset="0"/>
              </a:rPr>
              <a:t>2.1.3.2 What is the total number of active public tap/standpoint water connections?</a:t>
            </a:r>
          </a:p>
          <a:p>
            <a:r>
              <a:rPr lang="en-US" b="0" i="0" dirty="0">
                <a:solidFill>
                  <a:srgbClr val="013672"/>
                </a:solidFill>
                <a:effectLst/>
                <a:latin typeface="Open Sans" panose="020B0606030504020204" pitchFamily="34" charset="0"/>
              </a:rPr>
              <a:t>2.1.3.3 What is total number of active commercial, institutional, industrial and other water connections?</a:t>
            </a:r>
            <a:endParaRPr lang="en-PK" dirty="0"/>
          </a:p>
        </p:txBody>
      </p:sp>
      <p:sp>
        <p:nvSpPr>
          <p:cNvPr id="25" name="TextBox 24">
            <a:extLst>
              <a:ext uri="{FF2B5EF4-FFF2-40B4-BE49-F238E27FC236}">
                <a16:creationId xmlns:a16="http://schemas.microsoft.com/office/drawing/2014/main" id="{264E55A5-905A-92BD-1C3E-3D91105B1CB6}"/>
              </a:ext>
            </a:extLst>
          </p:cNvPr>
          <p:cNvSpPr txBox="1"/>
          <p:nvPr/>
        </p:nvSpPr>
        <p:spPr>
          <a:xfrm>
            <a:off x="161943" y="3554148"/>
            <a:ext cx="6540758" cy="369332"/>
          </a:xfrm>
          <a:prstGeom prst="rect">
            <a:avLst/>
          </a:prstGeom>
          <a:noFill/>
        </p:spPr>
        <p:txBody>
          <a:bodyPr wrap="square">
            <a:spAutoFit/>
          </a:bodyPr>
          <a:lstStyle/>
          <a:p>
            <a:pPr algn="l"/>
            <a:r>
              <a:rPr lang="en-US" b="1" i="0" dirty="0">
                <a:solidFill>
                  <a:srgbClr val="043669"/>
                </a:solidFill>
                <a:effectLst/>
                <a:latin typeface="Roboto Slab" pitchFamily="2" charset="0"/>
              </a:rPr>
              <a:t>2.2. Continuity of supply (hours per day)</a:t>
            </a:r>
          </a:p>
        </p:txBody>
      </p:sp>
      <p:sp>
        <p:nvSpPr>
          <p:cNvPr id="27" name="TextBox 26">
            <a:extLst>
              <a:ext uri="{FF2B5EF4-FFF2-40B4-BE49-F238E27FC236}">
                <a16:creationId xmlns:a16="http://schemas.microsoft.com/office/drawing/2014/main" id="{65007A7A-8F71-B5BC-B2EB-E6036DD48CD1}"/>
              </a:ext>
            </a:extLst>
          </p:cNvPr>
          <p:cNvSpPr txBox="1"/>
          <p:nvPr/>
        </p:nvSpPr>
        <p:spPr>
          <a:xfrm>
            <a:off x="161943" y="4014408"/>
            <a:ext cx="6540758" cy="369332"/>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2.2.1 What is the average daily supply (hours per day)?</a:t>
            </a:r>
            <a:endParaRPr lang="en-PK" dirty="0"/>
          </a:p>
        </p:txBody>
      </p:sp>
      <p:sp>
        <p:nvSpPr>
          <p:cNvPr id="29" name="TextBox 28">
            <a:extLst>
              <a:ext uri="{FF2B5EF4-FFF2-40B4-BE49-F238E27FC236}">
                <a16:creationId xmlns:a16="http://schemas.microsoft.com/office/drawing/2014/main" id="{EE3A8293-E287-0044-FAD9-1EAB77B437E6}"/>
              </a:ext>
            </a:extLst>
          </p:cNvPr>
          <p:cNvSpPr txBox="1"/>
          <p:nvPr/>
        </p:nvSpPr>
        <p:spPr>
          <a:xfrm>
            <a:off x="180398" y="4575124"/>
            <a:ext cx="10288547" cy="369332"/>
          </a:xfrm>
          <a:prstGeom prst="rect">
            <a:avLst/>
          </a:prstGeom>
          <a:noFill/>
        </p:spPr>
        <p:txBody>
          <a:bodyPr wrap="square">
            <a:spAutoFit/>
          </a:bodyPr>
          <a:lstStyle/>
          <a:p>
            <a:pPr algn="l"/>
            <a:r>
              <a:rPr lang="en-US" b="1" i="0" dirty="0">
                <a:solidFill>
                  <a:srgbClr val="043669"/>
                </a:solidFill>
                <a:effectLst/>
                <a:latin typeface="Roboto Slab" pitchFamily="2" charset="0"/>
              </a:rPr>
              <a:t>2.3. Percentage of people with supply 24 hour a day, seven days a week (%)</a:t>
            </a:r>
          </a:p>
        </p:txBody>
      </p:sp>
      <p:sp>
        <p:nvSpPr>
          <p:cNvPr id="31" name="TextBox 30">
            <a:extLst>
              <a:ext uri="{FF2B5EF4-FFF2-40B4-BE49-F238E27FC236}">
                <a16:creationId xmlns:a16="http://schemas.microsoft.com/office/drawing/2014/main" id="{5C7CD688-8A77-5904-6982-924E99023579}"/>
              </a:ext>
            </a:extLst>
          </p:cNvPr>
          <p:cNvSpPr txBox="1"/>
          <p:nvPr/>
        </p:nvSpPr>
        <p:spPr>
          <a:xfrm>
            <a:off x="180398" y="4922709"/>
            <a:ext cx="9719381" cy="646331"/>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2.3.1 What is the population in service area with water services from the utility</a:t>
            </a:r>
          </a:p>
          <a:p>
            <a:r>
              <a:rPr lang="en-US" b="0" i="0" dirty="0">
                <a:solidFill>
                  <a:srgbClr val="013672"/>
                </a:solidFill>
                <a:effectLst/>
                <a:latin typeface="Open Sans" panose="020B0606030504020204" pitchFamily="34" charset="0"/>
              </a:rPr>
              <a:t>2.3.2 Population with access to supply, 24 hours a day, seven days a week</a:t>
            </a:r>
            <a:endParaRPr lang="en-PK" dirty="0"/>
          </a:p>
        </p:txBody>
      </p:sp>
    </p:spTree>
    <p:extLst>
      <p:ext uri="{BB962C8B-B14F-4D97-AF65-F5344CB8AC3E}">
        <p14:creationId xmlns:p14="http://schemas.microsoft.com/office/powerpoint/2010/main" val="334886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53922B-4265-B5C2-2BC3-4A055F00392F}"/>
              </a:ext>
            </a:extLst>
          </p:cNvPr>
          <p:cNvSpPr txBox="1"/>
          <p:nvPr/>
        </p:nvSpPr>
        <p:spPr>
          <a:xfrm>
            <a:off x="2691882" y="382199"/>
            <a:ext cx="6540758" cy="369332"/>
          </a:xfrm>
          <a:prstGeom prst="rect">
            <a:avLst/>
          </a:prstGeom>
          <a:noFill/>
        </p:spPr>
        <p:txBody>
          <a:bodyPr wrap="square">
            <a:spAutoFit/>
          </a:bodyPr>
          <a:lstStyle/>
          <a:p>
            <a:pPr algn="ctr"/>
            <a:r>
              <a:rPr lang="en-US" sz="1800" b="1" dirty="0">
                <a:solidFill>
                  <a:srgbClr val="41B241"/>
                </a:solidFill>
                <a:latin typeface="+mj-lt"/>
                <a:ea typeface="Roboto Slab"/>
                <a:cs typeface="Roboto Slab"/>
              </a:rPr>
              <a:t>Utility Indicators </a:t>
            </a:r>
            <a:r>
              <a:rPr lang="en-US" sz="1800" b="1" dirty="0">
                <a:solidFill>
                  <a:srgbClr val="002060"/>
                </a:solidFill>
                <a:latin typeface="+mj-lt"/>
                <a:ea typeface="Roboto Slab"/>
                <a:cs typeface="Roboto Slab"/>
              </a:rPr>
              <a:t>Performance </a:t>
            </a:r>
          </a:p>
        </p:txBody>
      </p:sp>
      <p:sp>
        <p:nvSpPr>
          <p:cNvPr id="35" name="TextBox 34">
            <a:extLst>
              <a:ext uri="{FF2B5EF4-FFF2-40B4-BE49-F238E27FC236}">
                <a16:creationId xmlns:a16="http://schemas.microsoft.com/office/drawing/2014/main" id="{F1870162-AA08-FF0B-A07D-4FE50DB8496F}"/>
              </a:ext>
            </a:extLst>
          </p:cNvPr>
          <p:cNvSpPr txBox="1"/>
          <p:nvPr/>
        </p:nvSpPr>
        <p:spPr>
          <a:xfrm>
            <a:off x="161945" y="1107290"/>
            <a:ext cx="6540758" cy="369332"/>
          </a:xfrm>
          <a:prstGeom prst="rect">
            <a:avLst/>
          </a:prstGeom>
          <a:noFill/>
        </p:spPr>
        <p:txBody>
          <a:bodyPr wrap="square">
            <a:spAutoFit/>
          </a:bodyPr>
          <a:lstStyle/>
          <a:p>
            <a:pPr algn="l"/>
            <a:r>
              <a:rPr lang="en-US" b="1" i="0" dirty="0">
                <a:solidFill>
                  <a:srgbClr val="043669"/>
                </a:solidFill>
                <a:effectLst/>
                <a:latin typeface="Roboto Slab" pitchFamily="2" charset="0"/>
              </a:rPr>
              <a:t>2.4. Non-revenue Water (l/Conn./</a:t>
            </a:r>
            <a:r>
              <a:rPr lang="en-US" b="1" i="0" dirty="0" err="1">
                <a:solidFill>
                  <a:srgbClr val="043669"/>
                </a:solidFill>
                <a:effectLst/>
                <a:latin typeface="Roboto Slab" pitchFamily="2" charset="0"/>
              </a:rPr>
              <a:t>hr</a:t>
            </a:r>
            <a:r>
              <a:rPr lang="en-US" b="1" i="0" dirty="0">
                <a:solidFill>
                  <a:srgbClr val="043669"/>
                </a:solidFill>
                <a:effectLst/>
                <a:latin typeface="Roboto Slab" pitchFamily="2" charset="0"/>
              </a:rPr>
              <a:t> and %)</a:t>
            </a:r>
          </a:p>
        </p:txBody>
      </p:sp>
      <p:sp>
        <p:nvSpPr>
          <p:cNvPr id="37" name="TextBox 36">
            <a:extLst>
              <a:ext uri="{FF2B5EF4-FFF2-40B4-BE49-F238E27FC236}">
                <a16:creationId xmlns:a16="http://schemas.microsoft.com/office/drawing/2014/main" id="{4922574B-DBED-80F8-A1AD-AFE5A9E121E6}"/>
              </a:ext>
            </a:extLst>
          </p:cNvPr>
          <p:cNvSpPr txBox="1"/>
          <p:nvPr/>
        </p:nvSpPr>
        <p:spPr>
          <a:xfrm>
            <a:off x="59289" y="1506936"/>
            <a:ext cx="13022211" cy="2308324"/>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2.4.1 What is the total produced water volume?</a:t>
            </a:r>
          </a:p>
          <a:p>
            <a:r>
              <a:rPr lang="en-US" b="0" i="0" dirty="0">
                <a:solidFill>
                  <a:srgbClr val="013672"/>
                </a:solidFill>
                <a:effectLst/>
                <a:latin typeface="Open Sans" panose="020B0606030504020204" pitchFamily="34" charset="0"/>
              </a:rPr>
              <a:t>2.4.2 What is the total number of active water service connections?</a:t>
            </a:r>
          </a:p>
          <a:p>
            <a:r>
              <a:rPr lang="en-US" b="0" i="0" dirty="0">
                <a:solidFill>
                  <a:srgbClr val="013672"/>
                </a:solidFill>
                <a:effectLst/>
                <a:latin typeface="Open Sans" panose="020B0606030504020204" pitchFamily="34" charset="0"/>
              </a:rPr>
              <a:t>2.4.3 What is the total water volume billed?</a:t>
            </a:r>
            <a:endParaRPr lang="en-US" dirty="0">
              <a:solidFill>
                <a:srgbClr val="013672"/>
              </a:solidFill>
              <a:latin typeface="Open Sans" panose="020B0606030504020204" pitchFamily="34" charset="0"/>
            </a:endParaRPr>
          </a:p>
          <a:p>
            <a:r>
              <a:rPr lang="en-US" b="0" i="0" dirty="0">
                <a:solidFill>
                  <a:srgbClr val="013672"/>
                </a:solidFill>
                <a:effectLst/>
                <a:latin typeface="Open Sans" panose="020B0606030504020204" pitchFamily="34" charset="0"/>
              </a:rPr>
              <a:t>2.4.4 What is the total volume of water sold to residential customers through direct connections</a:t>
            </a:r>
          </a:p>
          <a:p>
            <a:r>
              <a:rPr lang="en-US" sz="1700" b="0" i="0" dirty="0">
                <a:solidFill>
                  <a:srgbClr val="013672"/>
                </a:solidFill>
                <a:effectLst/>
                <a:latin typeface="Open Sans" panose="020B0606030504020204" pitchFamily="34" charset="0"/>
              </a:rPr>
              <a:t>2.4.5 What is the total volume of water sold to residential customers through public tap/standpoint water connections?</a:t>
            </a:r>
          </a:p>
          <a:p>
            <a:r>
              <a:rPr lang="en-US" b="0" i="0" dirty="0">
                <a:solidFill>
                  <a:srgbClr val="013672"/>
                </a:solidFill>
                <a:effectLst/>
                <a:latin typeface="Open Sans" panose="020B0606030504020204" pitchFamily="34" charset="0"/>
              </a:rPr>
              <a:t>2.4.6 What is the total volume of water sold to commercial, institutional, industrial and other water connections?</a:t>
            </a:r>
            <a:endParaRPr lang="en-US" dirty="0">
              <a:solidFill>
                <a:srgbClr val="013672"/>
              </a:solidFill>
              <a:latin typeface="Open Sans" panose="020B0606030504020204" pitchFamily="34" charset="0"/>
            </a:endParaRPr>
          </a:p>
          <a:p>
            <a:pPr algn="l" fontAlgn="ctr"/>
            <a:r>
              <a:rPr lang="en-US" b="0" i="0" dirty="0">
                <a:solidFill>
                  <a:srgbClr val="013672"/>
                </a:solidFill>
                <a:effectLst/>
                <a:latin typeface="Open Sans" panose="020B0606030504020204" pitchFamily="34" charset="0"/>
              </a:rPr>
              <a:t>2.4.7 What is the total length of water distribution network?</a:t>
            </a:r>
          </a:p>
          <a:p>
            <a:pPr algn="l" fontAlgn="ctr"/>
            <a:r>
              <a:rPr lang="en-US" b="0" i="0" dirty="0">
                <a:solidFill>
                  <a:srgbClr val="013672"/>
                </a:solidFill>
                <a:effectLst/>
                <a:latin typeface="Open Sans" panose="020B0606030504020204" pitchFamily="34" charset="0"/>
              </a:rPr>
              <a:t>2.4.8 What was the total number of pipe breaks (resolved and unresolved)?</a:t>
            </a:r>
            <a:endParaRPr lang="en-PK" dirty="0"/>
          </a:p>
        </p:txBody>
      </p:sp>
      <p:sp>
        <p:nvSpPr>
          <p:cNvPr id="39" name="TextBox 38">
            <a:extLst>
              <a:ext uri="{FF2B5EF4-FFF2-40B4-BE49-F238E27FC236}">
                <a16:creationId xmlns:a16="http://schemas.microsoft.com/office/drawing/2014/main" id="{31716D76-9C67-EE24-234D-49C3ED502B0C}"/>
              </a:ext>
            </a:extLst>
          </p:cNvPr>
          <p:cNvSpPr txBox="1"/>
          <p:nvPr/>
        </p:nvSpPr>
        <p:spPr>
          <a:xfrm>
            <a:off x="59289" y="3845574"/>
            <a:ext cx="6540758" cy="369332"/>
          </a:xfrm>
          <a:prstGeom prst="rect">
            <a:avLst/>
          </a:prstGeom>
          <a:noFill/>
        </p:spPr>
        <p:txBody>
          <a:bodyPr wrap="square">
            <a:spAutoFit/>
          </a:bodyPr>
          <a:lstStyle/>
          <a:p>
            <a:pPr algn="l"/>
            <a:r>
              <a:rPr lang="en-US" b="1" i="0" dirty="0">
                <a:solidFill>
                  <a:srgbClr val="043669"/>
                </a:solidFill>
                <a:effectLst/>
                <a:latin typeface="Roboto Slab" pitchFamily="2" charset="0"/>
              </a:rPr>
              <a:t>2.5. Sanitation coverage (%)</a:t>
            </a:r>
          </a:p>
        </p:txBody>
      </p:sp>
      <p:sp>
        <p:nvSpPr>
          <p:cNvPr id="41" name="TextBox 40">
            <a:extLst>
              <a:ext uri="{FF2B5EF4-FFF2-40B4-BE49-F238E27FC236}">
                <a16:creationId xmlns:a16="http://schemas.microsoft.com/office/drawing/2014/main" id="{795EE2D1-51E6-4D75-D0CC-5AE5D2B8E3FC}"/>
              </a:ext>
            </a:extLst>
          </p:cNvPr>
          <p:cNvSpPr txBox="1"/>
          <p:nvPr/>
        </p:nvSpPr>
        <p:spPr>
          <a:xfrm>
            <a:off x="29635" y="4245220"/>
            <a:ext cx="11969531" cy="1477328"/>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2.5.1 What is the total population in the service area?</a:t>
            </a:r>
          </a:p>
          <a:p>
            <a:r>
              <a:rPr lang="en-US" b="0" i="0" dirty="0">
                <a:solidFill>
                  <a:srgbClr val="013672"/>
                </a:solidFill>
                <a:effectLst/>
                <a:latin typeface="Open Sans" panose="020B0606030504020204" pitchFamily="34" charset="0"/>
              </a:rPr>
              <a:t>2.5.2 What is the total population in service area provided with access to wastewater services from the utility?</a:t>
            </a:r>
          </a:p>
          <a:p>
            <a:r>
              <a:rPr lang="en-US" b="0" i="0" dirty="0">
                <a:solidFill>
                  <a:srgbClr val="013672"/>
                </a:solidFill>
                <a:effectLst/>
                <a:latin typeface="Open Sans" panose="020B0606030504020204" pitchFamily="34" charset="0"/>
              </a:rPr>
              <a:t>2.5.3 What is the total number of active wastewater service connections?</a:t>
            </a:r>
            <a:endParaRPr lang="en-US" dirty="0">
              <a:solidFill>
                <a:srgbClr val="013672"/>
              </a:solidFill>
              <a:latin typeface="Open Sans" panose="020B0606030504020204" pitchFamily="34" charset="0"/>
            </a:endParaRPr>
          </a:p>
          <a:p>
            <a:r>
              <a:rPr lang="en-US" b="0" i="0" dirty="0">
                <a:solidFill>
                  <a:srgbClr val="013672"/>
                </a:solidFill>
                <a:effectLst/>
                <a:latin typeface="Open Sans" panose="020B0606030504020204" pitchFamily="34" charset="0"/>
              </a:rPr>
              <a:t>2.5.4 What is the total number of active direct household wastewater connections?</a:t>
            </a:r>
          </a:p>
          <a:p>
            <a:r>
              <a:rPr lang="en-US" b="0" i="0" dirty="0">
                <a:solidFill>
                  <a:srgbClr val="013672"/>
                </a:solidFill>
                <a:effectLst/>
                <a:latin typeface="Open Sans" panose="020B0606030504020204" pitchFamily="34" charset="0"/>
              </a:rPr>
              <a:t>2.5.5 What is total number of active commercial, institutional, industrial and other wastewater connections?</a:t>
            </a:r>
            <a:endParaRPr lang="en-PK" dirty="0"/>
          </a:p>
        </p:txBody>
      </p:sp>
    </p:spTree>
    <p:extLst>
      <p:ext uri="{BB962C8B-B14F-4D97-AF65-F5344CB8AC3E}">
        <p14:creationId xmlns:p14="http://schemas.microsoft.com/office/powerpoint/2010/main" val="80958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1945" y="-42519"/>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6"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53922B-4265-B5C2-2BC3-4A055F00392F}"/>
              </a:ext>
            </a:extLst>
          </p:cNvPr>
          <p:cNvSpPr txBox="1"/>
          <p:nvPr/>
        </p:nvSpPr>
        <p:spPr>
          <a:xfrm>
            <a:off x="2691882" y="382199"/>
            <a:ext cx="6540758" cy="369332"/>
          </a:xfrm>
          <a:prstGeom prst="rect">
            <a:avLst/>
          </a:prstGeom>
          <a:noFill/>
        </p:spPr>
        <p:txBody>
          <a:bodyPr wrap="square">
            <a:spAutoFit/>
          </a:bodyPr>
          <a:lstStyle/>
          <a:p>
            <a:pPr algn="ctr"/>
            <a:r>
              <a:rPr lang="en-US" sz="1800" b="1" dirty="0">
                <a:solidFill>
                  <a:srgbClr val="41B241"/>
                </a:solidFill>
                <a:latin typeface="+mj-lt"/>
                <a:ea typeface="Roboto Slab"/>
                <a:cs typeface="Roboto Slab"/>
              </a:rPr>
              <a:t>Utility Indicators </a:t>
            </a:r>
            <a:r>
              <a:rPr lang="en-US" sz="1800" b="1" dirty="0">
                <a:solidFill>
                  <a:srgbClr val="002060"/>
                </a:solidFill>
                <a:latin typeface="+mj-lt"/>
                <a:ea typeface="Roboto Slab"/>
                <a:cs typeface="Roboto Slab"/>
              </a:rPr>
              <a:t>Performance </a:t>
            </a:r>
          </a:p>
        </p:txBody>
      </p:sp>
      <p:sp>
        <p:nvSpPr>
          <p:cNvPr id="7" name="TextBox 6">
            <a:extLst>
              <a:ext uri="{FF2B5EF4-FFF2-40B4-BE49-F238E27FC236}">
                <a16:creationId xmlns:a16="http://schemas.microsoft.com/office/drawing/2014/main" id="{24E2A982-11EF-C14B-F63F-79F1BE26754D}"/>
              </a:ext>
            </a:extLst>
          </p:cNvPr>
          <p:cNvSpPr txBox="1"/>
          <p:nvPr/>
        </p:nvSpPr>
        <p:spPr>
          <a:xfrm>
            <a:off x="161944" y="1067096"/>
            <a:ext cx="7890373" cy="369332"/>
          </a:xfrm>
          <a:prstGeom prst="rect">
            <a:avLst/>
          </a:prstGeom>
          <a:noFill/>
        </p:spPr>
        <p:txBody>
          <a:bodyPr wrap="square">
            <a:spAutoFit/>
          </a:bodyPr>
          <a:lstStyle/>
          <a:p>
            <a:pPr algn="l"/>
            <a:r>
              <a:rPr lang="en-US" b="1" i="0" dirty="0">
                <a:solidFill>
                  <a:srgbClr val="043669"/>
                </a:solidFill>
                <a:effectLst/>
                <a:latin typeface="Roboto Slab" pitchFamily="2" charset="0"/>
              </a:rPr>
              <a:t>2.6. Sewer blockages (number per 100 km of sewers per year)</a:t>
            </a:r>
          </a:p>
        </p:txBody>
      </p:sp>
      <p:sp>
        <p:nvSpPr>
          <p:cNvPr id="10" name="TextBox 9">
            <a:extLst>
              <a:ext uri="{FF2B5EF4-FFF2-40B4-BE49-F238E27FC236}">
                <a16:creationId xmlns:a16="http://schemas.microsoft.com/office/drawing/2014/main" id="{4E764717-5B9A-F5C3-4195-E8EDA30BC5D6}"/>
              </a:ext>
            </a:extLst>
          </p:cNvPr>
          <p:cNvSpPr txBox="1"/>
          <p:nvPr/>
        </p:nvSpPr>
        <p:spPr>
          <a:xfrm>
            <a:off x="161943" y="1439835"/>
            <a:ext cx="9887125" cy="646331"/>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2.6.1 What was the total number of blockages registered (including </a:t>
            </a:r>
            <a:r>
              <a:rPr lang="en-US" b="0" i="0">
                <a:solidFill>
                  <a:srgbClr val="013672"/>
                </a:solidFill>
                <a:effectLst/>
                <a:latin typeface="Open Sans" panose="020B0606030504020204" pitchFamily="34" charset="0"/>
              </a:rPr>
              <a:t>unresolved)</a:t>
            </a:r>
          </a:p>
          <a:p>
            <a:r>
              <a:rPr lang="en-US" b="0" i="0" dirty="0">
                <a:solidFill>
                  <a:srgbClr val="013672"/>
                </a:solidFill>
                <a:effectLst/>
                <a:latin typeface="Open Sans" panose="020B0606030504020204" pitchFamily="34" charset="0"/>
              </a:rPr>
              <a:t>2.6.2 What is the total length of the sewerage network?</a:t>
            </a:r>
            <a:endParaRPr lang="en-PK" dirty="0"/>
          </a:p>
        </p:txBody>
      </p:sp>
      <p:sp>
        <p:nvSpPr>
          <p:cNvPr id="12" name="TextBox 11">
            <a:extLst>
              <a:ext uri="{FF2B5EF4-FFF2-40B4-BE49-F238E27FC236}">
                <a16:creationId xmlns:a16="http://schemas.microsoft.com/office/drawing/2014/main" id="{F342F966-FCCE-95F8-AD2C-F4E949FD571D}"/>
              </a:ext>
            </a:extLst>
          </p:cNvPr>
          <p:cNvSpPr txBox="1"/>
          <p:nvPr/>
        </p:nvSpPr>
        <p:spPr>
          <a:xfrm>
            <a:off x="161942" y="2086166"/>
            <a:ext cx="6540758" cy="369332"/>
          </a:xfrm>
          <a:prstGeom prst="rect">
            <a:avLst/>
          </a:prstGeom>
          <a:noFill/>
        </p:spPr>
        <p:txBody>
          <a:bodyPr wrap="square">
            <a:spAutoFit/>
          </a:bodyPr>
          <a:lstStyle/>
          <a:p>
            <a:pPr algn="l"/>
            <a:r>
              <a:rPr lang="en-US" b="1" i="0">
                <a:solidFill>
                  <a:srgbClr val="043669"/>
                </a:solidFill>
                <a:effectLst/>
                <a:latin typeface="Roboto Slab" pitchFamily="2" charset="0"/>
              </a:rPr>
              <a:t>2.7. </a:t>
            </a:r>
            <a:r>
              <a:rPr lang="en-US" b="1" i="0" dirty="0">
                <a:solidFill>
                  <a:srgbClr val="043669"/>
                </a:solidFill>
                <a:effectLst/>
                <a:latin typeface="Roboto Slab" pitchFamily="2" charset="0"/>
              </a:rPr>
              <a:t>Wastewater collected and treated (%)</a:t>
            </a:r>
          </a:p>
        </p:txBody>
      </p:sp>
      <p:sp>
        <p:nvSpPr>
          <p:cNvPr id="15" name="TextBox 14">
            <a:extLst>
              <a:ext uri="{FF2B5EF4-FFF2-40B4-BE49-F238E27FC236}">
                <a16:creationId xmlns:a16="http://schemas.microsoft.com/office/drawing/2014/main" id="{B0B84CCB-A7F8-476D-0C8B-8B961963853A}"/>
              </a:ext>
            </a:extLst>
          </p:cNvPr>
          <p:cNvSpPr txBox="1"/>
          <p:nvPr/>
        </p:nvSpPr>
        <p:spPr>
          <a:xfrm>
            <a:off x="161941" y="2409331"/>
            <a:ext cx="10970579" cy="646331"/>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2.7.1 What is the volume of collected wastewater through piped sewerage system or tankers?</a:t>
            </a:r>
          </a:p>
          <a:p>
            <a:r>
              <a:rPr lang="en-US" b="0" i="0" dirty="0">
                <a:solidFill>
                  <a:srgbClr val="013672"/>
                </a:solidFill>
                <a:effectLst/>
                <a:latin typeface="Open Sans" panose="020B0606030504020204" pitchFamily="34" charset="0"/>
              </a:rPr>
              <a:t>2.7.2 What is the volume of collected wastewater that is treated?</a:t>
            </a:r>
            <a:endParaRPr lang="en-PK" dirty="0"/>
          </a:p>
        </p:txBody>
      </p:sp>
      <p:sp>
        <p:nvSpPr>
          <p:cNvPr id="17" name="TextBox 16">
            <a:extLst>
              <a:ext uri="{FF2B5EF4-FFF2-40B4-BE49-F238E27FC236}">
                <a16:creationId xmlns:a16="http://schemas.microsoft.com/office/drawing/2014/main" id="{F9EFD8C7-6FEC-53BF-B55D-FEDA2390CB90}"/>
              </a:ext>
            </a:extLst>
          </p:cNvPr>
          <p:cNvSpPr txBox="1"/>
          <p:nvPr/>
        </p:nvSpPr>
        <p:spPr>
          <a:xfrm>
            <a:off x="161942" y="3055662"/>
            <a:ext cx="6540758" cy="369332"/>
          </a:xfrm>
          <a:prstGeom prst="rect">
            <a:avLst/>
          </a:prstGeom>
          <a:noFill/>
        </p:spPr>
        <p:txBody>
          <a:bodyPr wrap="square">
            <a:spAutoFit/>
          </a:bodyPr>
          <a:lstStyle/>
          <a:p>
            <a:pPr algn="l"/>
            <a:r>
              <a:rPr lang="en-US" b="1" i="0">
                <a:solidFill>
                  <a:srgbClr val="043669"/>
                </a:solidFill>
                <a:effectLst/>
                <a:latin typeface="Roboto Slab" pitchFamily="2" charset="0"/>
              </a:rPr>
              <a:t>2.8. </a:t>
            </a:r>
            <a:r>
              <a:rPr lang="en-US" b="1" i="0" dirty="0">
                <a:solidFill>
                  <a:srgbClr val="043669"/>
                </a:solidFill>
                <a:effectLst/>
                <a:latin typeface="Roboto Slab" pitchFamily="2" charset="0"/>
              </a:rPr>
              <a:t>Revenue collection rate (%)</a:t>
            </a:r>
          </a:p>
        </p:txBody>
      </p:sp>
      <p:sp>
        <p:nvSpPr>
          <p:cNvPr id="21" name="TextBox 20">
            <a:extLst>
              <a:ext uri="{FF2B5EF4-FFF2-40B4-BE49-F238E27FC236}">
                <a16:creationId xmlns:a16="http://schemas.microsoft.com/office/drawing/2014/main" id="{126F3A63-F218-7506-A20B-A16E990BB9D1}"/>
              </a:ext>
            </a:extLst>
          </p:cNvPr>
          <p:cNvSpPr txBox="1"/>
          <p:nvPr/>
        </p:nvSpPr>
        <p:spPr>
          <a:xfrm>
            <a:off x="161941" y="3423668"/>
            <a:ext cx="6542314" cy="646331"/>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2.8.1 What was the total revenue billed?</a:t>
            </a:r>
          </a:p>
          <a:p>
            <a:r>
              <a:rPr lang="en-US" b="0" i="0" dirty="0">
                <a:solidFill>
                  <a:srgbClr val="013672"/>
                </a:solidFill>
                <a:effectLst/>
                <a:latin typeface="Open Sans" panose="020B0606030504020204" pitchFamily="34" charset="0"/>
              </a:rPr>
              <a:t>2.8.2 What was the total revenue collected?</a:t>
            </a:r>
            <a:endParaRPr lang="en-PK" dirty="0"/>
          </a:p>
        </p:txBody>
      </p:sp>
      <p:sp>
        <p:nvSpPr>
          <p:cNvPr id="23" name="TextBox 22">
            <a:extLst>
              <a:ext uri="{FF2B5EF4-FFF2-40B4-BE49-F238E27FC236}">
                <a16:creationId xmlns:a16="http://schemas.microsoft.com/office/drawing/2014/main" id="{CA6958D8-8648-475C-16DA-9054C9349727}"/>
              </a:ext>
            </a:extLst>
          </p:cNvPr>
          <p:cNvSpPr txBox="1"/>
          <p:nvPr/>
        </p:nvSpPr>
        <p:spPr>
          <a:xfrm>
            <a:off x="160386" y="4117569"/>
            <a:ext cx="6542314" cy="369332"/>
          </a:xfrm>
          <a:prstGeom prst="rect">
            <a:avLst/>
          </a:prstGeom>
          <a:noFill/>
        </p:spPr>
        <p:txBody>
          <a:bodyPr wrap="square">
            <a:spAutoFit/>
          </a:bodyPr>
          <a:lstStyle/>
          <a:p>
            <a:pPr algn="l"/>
            <a:r>
              <a:rPr lang="en-US" b="1" i="0" dirty="0">
                <a:solidFill>
                  <a:srgbClr val="043669"/>
                </a:solidFill>
                <a:effectLst/>
                <a:latin typeface="Roboto Slab" pitchFamily="2" charset="0"/>
              </a:rPr>
              <a:t>2.9. Percentage of metered connections (%)</a:t>
            </a:r>
          </a:p>
        </p:txBody>
      </p:sp>
      <p:sp>
        <p:nvSpPr>
          <p:cNvPr id="25" name="TextBox 24">
            <a:extLst>
              <a:ext uri="{FF2B5EF4-FFF2-40B4-BE49-F238E27FC236}">
                <a16:creationId xmlns:a16="http://schemas.microsoft.com/office/drawing/2014/main" id="{59B20A9F-4027-BB03-BF87-09979454ED49}"/>
              </a:ext>
            </a:extLst>
          </p:cNvPr>
          <p:cNvSpPr txBox="1"/>
          <p:nvPr/>
        </p:nvSpPr>
        <p:spPr>
          <a:xfrm>
            <a:off x="160386" y="4498769"/>
            <a:ext cx="8286928" cy="646331"/>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2.9.1 What is the total number active water service connections?</a:t>
            </a:r>
          </a:p>
          <a:p>
            <a:r>
              <a:rPr lang="en-US" b="0" i="0" dirty="0">
                <a:solidFill>
                  <a:srgbClr val="013672"/>
                </a:solidFill>
                <a:effectLst/>
                <a:latin typeface="Open Sans" panose="020B0606030504020204" pitchFamily="34" charset="0"/>
              </a:rPr>
              <a:t>2.9.2 What is the total number of metered connections?</a:t>
            </a:r>
            <a:endParaRPr lang="en-PK" dirty="0"/>
          </a:p>
        </p:txBody>
      </p:sp>
      <p:sp>
        <p:nvSpPr>
          <p:cNvPr id="27" name="TextBox 26">
            <a:extLst>
              <a:ext uri="{FF2B5EF4-FFF2-40B4-BE49-F238E27FC236}">
                <a16:creationId xmlns:a16="http://schemas.microsoft.com/office/drawing/2014/main" id="{ABA66ABD-EB08-A826-061D-BF1E1243B756}"/>
              </a:ext>
            </a:extLst>
          </p:cNvPr>
          <p:cNvSpPr txBox="1"/>
          <p:nvPr/>
        </p:nvSpPr>
        <p:spPr>
          <a:xfrm>
            <a:off x="160386" y="5174390"/>
            <a:ext cx="6542314" cy="369332"/>
          </a:xfrm>
          <a:prstGeom prst="rect">
            <a:avLst/>
          </a:prstGeom>
          <a:noFill/>
        </p:spPr>
        <p:txBody>
          <a:bodyPr wrap="square">
            <a:spAutoFit/>
          </a:bodyPr>
          <a:lstStyle/>
          <a:p>
            <a:pPr algn="l"/>
            <a:r>
              <a:rPr lang="en-US" b="1" i="0" dirty="0">
                <a:solidFill>
                  <a:srgbClr val="043669"/>
                </a:solidFill>
                <a:effectLst/>
                <a:latin typeface="Roboto Slab" pitchFamily="2" charset="0"/>
              </a:rPr>
              <a:t>2.10. Service complaints resolved (%)</a:t>
            </a:r>
          </a:p>
        </p:txBody>
      </p:sp>
      <p:sp>
        <p:nvSpPr>
          <p:cNvPr id="29" name="TextBox 28">
            <a:extLst>
              <a:ext uri="{FF2B5EF4-FFF2-40B4-BE49-F238E27FC236}">
                <a16:creationId xmlns:a16="http://schemas.microsoft.com/office/drawing/2014/main" id="{5D6AF87A-5A62-0F44-78E1-D64E324682A3}"/>
              </a:ext>
            </a:extLst>
          </p:cNvPr>
          <p:cNvSpPr txBox="1"/>
          <p:nvPr/>
        </p:nvSpPr>
        <p:spPr>
          <a:xfrm>
            <a:off x="160385" y="5475865"/>
            <a:ext cx="9397271" cy="646331"/>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2.10.1 What was the number of complaints received during the last calendar year?</a:t>
            </a:r>
          </a:p>
          <a:p>
            <a:r>
              <a:rPr lang="en-US" b="0" i="0" dirty="0">
                <a:solidFill>
                  <a:srgbClr val="013672"/>
                </a:solidFill>
                <a:effectLst/>
                <a:latin typeface="Open Sans" panose="020B0606030504020204" pitchFamily="34" charset="0"/>
              </a:rPr>
              <a:t>2.10.2 What was the number of complaints resolved last calendar year ?</a:t>
            </a:r>
            <a:endParaRPr lang="en-PK" b="1" dirty="0"/>
          </a:p>
        </p:txBody>
      </p:sp>
    </p:spTree>
    <p:extLst>
      <p:ext uri="{BB962C8B-B14F-4D97-AF65-F5344CB8AC3E}">
        <p14:creationId xmlns:p14="http://schemas.microsoft.com/office/powerpoint/2010/main" val="399938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42519"/>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53922B-4265-B5C2-2BC3-4A055F00392F}"/>
              </a:ext>
            </a:extLst>
          </p:cNvPr>
          <p:cNvSpPr txBox="1"/>
          <p:nvPr/>
        </p:nvSpPr>
        <p:spPr>
          <a:xfrm>
            <a:off x="2691882" y="382199"/>
            <a:ext cx="6540758" cy="369332"/>
          </a:xfrm>
          <a:prstGeom prst="rect">
            <a:avLst/>
          </a:prstGeom>
          <a:noFill/>
        </p:spPr>
        <p:txBody>
          <a:bodyPr wrap="square">
            <a:spAutoFit/>
          </a:bodyPr>
          <a:lstStyle/>
          <a:p>
            <a:pPr algn="ctr"/>
            <a:r>
              <a:rPr lang="en-US" sz="1800" b="1" dirty="0">
                <a:solidFill>
                  <a:srgbClr val="41B241"/>
                </a:solidFill>
                <a:latin typeface="+mj-lt"/>
                <a:ea typeface="Roboto Slab"/>
                <a:cs typeface="Roboto Slab"/>
              </a:rPr>
              <a:t>Utility Indicators </a:t>
            </a:r>
            <a:r>
              <a:rPr lang="en-US" sz="1800" b="1" dirty="0">
                <a:solidFill>
                  <a:srgbClr val="002060"/>
                </a:solidFill>
                <a:latin typeface="+mj-lt"/>
                <a:ea typeface="Roboto Slab"/>
                <a:cs typeface="Roboto Slab"/>
              </a:rPr>
              <a:t>Performance </a:t>
            </a:r>
          </a:p>
        </p:txBody>
      </p:sp>
      <p:sp>
        <p:nvSpPr>
          <p:cNvPr id="8" name="TextBox 7">
            <a:extLst>
              <a:ext uri="{FF2B5EF4-FFF2-40B4-BE49-F238E27FC236}">
                <a16:creationId xmlns:a16="http://schemas.microsoft.com/office/drawing/2014/main" id="{D811AFDC-D6B5-97F3-7114-B443F7ECEA69}"/>
              </a:ext>
            </a:extLst>
          </p:cNvPr>
          <p:cNvSpPr txBox="1"/>
          <p:nvPr/>
        </p:nvSpPr>
        <p:spPr>
          <a:xfrm>
            <a:off x="161945" y="1107290"/>
            <a:ext cx="6542314" cy="369332"/>
          </a:xfrm>
          <a:prstGeom prst="rect">
            <a:avLst/>
          </a:prstGeom>
          <a:noFill/>
        </p:spPr>
        <p:txBody>
          <a:bodyPr wrap="square">
            <a:spAutoFit/>
          </a:bodyPr>
          <a:lstStyle/>
          <a:p>
            <a:pPr algn="l"/>
            <a:r>
              <a:rPr lang="en-US" b="1" i="0" dirty="0">
                <a:solidFill>
                  <a:srgbClr val="043669"/>
                </a:solidFill>
                <a:effectLst/>
                <a:latin typeface="Roboto Slab" pitchFamily="2" charset="0"/>
              </a:rPr>
              <a:t>2.11. Drinking water quality</a:t>
            </a:r>
          </a:p>
        </p:txBody>
      </p:sp>
      <p:sp>
        <p:nvSpPr>
          <p:cNvPr id="14" name="TextBox 13">
            <a:extLst>
              <a:ext uri="{FF2B5EF4-FFF2-40B4-BE49-F238E27FC236}">
                <a16:creationId xmlns:a16="http://schemas.microsoft.com/office/drawing/2014/main" id="{11F4E227-52D9-0143-32E4-3E639E1507E3}"/>
              </a:ext>
            </a:extLst>
          </p:cNvPr>
          <p:cNvSpPr txBox="1"/>
          <p:nvPr/>
        </p:nvSpPr>
        <p:spPr>
          <a:xfrm>
            <a:off x="161944" y="1488999"/>
            <a:ext cx="10680226" cy="646331"/>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2.11.1 What was the number of water quality tests performed?</a:t>
            </a:r>
          </a:p>
          <a:p>
            <a:r>
              <a:rPr lang="en-US" b="0" i="0" dirty="0">
                <a:solidFill>
                  <a:srgbClr val="013672"/>
                </a:solidFill>
                <a:effectLst/>
                <a:latin typeface="Open Sans" panose="020B0606030504020204" pitchFamily="34" charset="0"/>
              </a:rPr>
              <a:t>2.11.2 What was the number of water tests performed that met all local guidelines?</a:t>
            </a:r>
            <a:endParaRPr lang="en-PK" dirty="0"/>
          </a:p>
        </p:txBody>
      </p:sp>
      <p:sp>
        <p:nvSpPr>
          <p:cNvPr id="20" name="TextBox 19">
            <a:extLst>
              <a:ext uri="{FF2B5EF4-FFF2-40B4-BE49-F238E27FC236}">
                <a16:creationId xmlns:a16="http://schemas.microsoft.com/office/drawing/2014/main" id="{718B2DC2-7675-3ACB-E950-3E545A3BF14D}"/>
              </a:ext>
            </a:extLst>
          </p:cNvPr>
          <p:cNvSpPr txBox="1"/>
          <p:nvPr/>
        </p:nvSpPr>
        <p:spPr>
          <a:xfrm>
            <a:off x="161945" y="2103978"/>
            <a:ext cx="6542314" cy="369332"/>
          </a:xfrm>
          <a:prstGeom prst="rect">
            <a:avLst/>
          </a:prstGeom>
          <a:noFill/>
        </p:spPr>
        <p:txBody>
          <a:bodyPr wrap="square">
            <a:spAutoFit/>
          </a:bodyPr>
          <a:lstStyle/>
          <a:p>
            <a:pPr algn="l"/>
            <a:r>
              <a:rPr lang="en-US" b="1" i="0" dirty="0">
                <a:solidFill>
                  <a:srgbClr val="043669"/>
                </a:solidFill>
                <a:effectLst/>
                <a:latin typeface="Roboto Slab" pitchFamily="2" charset="0"/>
              </a:rPr>
              <a:t>2.12. Operation cost coverage (%)</a:t>
            </a:r>
          </a:p>
        </p:txBody>
      </p:sp>
      <p:sp>
        <p:nvSpPr>
          <p:cNvPr id="22" name="TextBox 21">
            <a:extLst>
              <a:ext uri="{FF2B5EF4-FFF2-40B4-BE49-F238E27FC236}">
                <a16:creationId xmlns:a16="http://schemas.microsoft.com/office/drawing/2014/main" id="{AAEB9BC5-710A-CB7D-7655-6407D18DF804}"/>
              </a:ext>
            </a:extLst>
          </p:cNvPr>
          <p:cNvSpPr txBox="1"/>
          <p:nvPr/>
        </p:nvSpPr>
        <p:spPr>
          <a:xfrm>
            <a:off x="161945" y="2473310"/>
            <a:ext cx="11322484" cy="1477328"/>
          </a:xfrm>
          <a:prstGeom prst="rect">
            <a:avLst/>
          </a:prstGeom>
          <a:noFill/>
        </p:spPr>
        <p:txBody>
          <a:bodyPr wrap="square">
            <a:spAutoFit/>
          </a:bodyPr>
          <a:lstStyle/>
          <a:p>
            <a:pPr algn="l" fontAlgn="ctr"/>
            <a:r>
              <a:rPr lang="en-US" b="0" i="0" dirty="0">
                <a:solidFill>
                  <a:srgbClr val="013672"/>
                </a:solidFill>
                <a:effectLst/>
                <a:latin typeface="Open Sans" panose="020B0606030504020204" pitchFamily="34" charset="0"/>
              </a:rPr>
              <a:t>2.12.1 What was the total revenue billed?</a:t>
            </a:r>
          </a:p>
          <a:p>
            <a:pPr algn="l" fontAlgn="ctr"/>
            <a:r>
              <a:rPr lang="en-US" b="0" i="0" dirty="0">
                <a:solidFill>
                  <a:srgbClr val="013672"/>
                </a:solidFill>
                <a:effectLst/>
                <a:latin typeface="Open Sans" panose="020B0606030504020204" pitchFamily="34" charset="0"/>
              </a:rPr>
              <a:t>2.12.2 What were total operating expenses (excluding any depreciation or interest expenses)?</a:t>
            </a:r>
          </a:p>
          <a:p>
            <a:pPr algn="l" fontAlgn="ctr"/>
            <a:r>
              <a:rPr lang="en-US" b="0" i="0" dirty="0">
                <a:solidFill>
                  <a:srgbClr val="013672"/>
                </a:solidFill>
                <a:effectLst/>
                <a:latin typeface="Open Sans" panose="020B0606030504020204" pitchFamily="34" charset="0"/>
              </a:rPr>
              <a:t>2.12.3 What were total labor expenses?</a:t>
            </a:r>
            <a:endParaRPr lang="en-US" dirty="0">
              <a:solidFill>
                <a:srgbClr val="013672"/>
              </a:solidFill>
              <a:latin typeface="Open Sans" panose="020B0606030504020204" pitchFamily="34" charset="0"/>
            </a:endParaRPr>
          </a:p>
          <a:p>
            <a:pPr algn="l" fontAlgn="ctr"/>
            <a:r>
              <a:rPr lang="en-US" b="0" i="0" dirty="0">
                <a:solidFill>
                  <a:srgbClr val="013672"/>
                </a:solidFill>
                <a:effectLst/>
                <a:latin typeface="Open Sans" panose="020B0606030504020204" pitchFamily="34" charset="0"/>
              </a:rPr>
              <a:t>2.12.4 What were total energy expenses?</a:t>
            </a:r>
          </a:p>
          <a:p>
            <a:pPr algn="l" fontAlgn="ctr"/>
            <a:r>
              <a:rPr lang="en-US" b="0" i="0" dirty="0">
                <a:solidFill>
                  <a:srgbClr val="013672"/>
                </a:solidFill>
                <a:effectLst/>
                <a:latin typeface="Open Sans" panose="020B0606030504020204" pitchFamily="34" charset="0"/>
              </a:rPr>
              <a:t>2.12.5 What were total other expenses (production, operational, administrative, etc.)?</a:t>
            </a:r>
            <a:endParaRPr lang="en-US" dirty="0">
              <a:solidFill>
                <a:srgbClr val="013672"/>
              </a:solidFill>
              <a:latin typeface="Open Sans" panose="020B0606030504020204" pitchFamily="34" charset="0"/>
            </a:endParaRPr>
          </a:p>
        </p:txBody>
      </p:sp>
      <p:sp>
        <p:nvSpPr>
          <p:cNvPr id="24" name="TextBox 23">
            <a:extLst>
              <a:ext uri="{FF2B5EF4-FFF2-40B4-BE49-F238E27FC236}">
                <a16:creationId xmlns:a16="http://schemas.microsoft.com/office/drawing/2014/main" id="{EE42B52A-5C85-8BBE-7622-1668B2CE052E}"/>
              </a:ext>
            </a:extLst>
          </p:cNvPr>
          <p:cNvSpPr txBox="1"/>
          <p:nvPr/>
        </p:nvSpPr>
        <p:spPr>
          <a:xfrm>
            <a:off x="161945" y="4000147"/>
            <a:ext cx="6542314" cy="369332"/>
          </a:xfrm>
          <a:prstGeom prst="rect">
            <a:avLst/>
          </a:prstGeom>
          <a:noFill/>
        </p:spPr>
        <p:txBody>
          <a:bodyPr wrap="square">
            <a:spAutoFit/>
          </a:bodyPr>
          <a:lstStyle/>
          <a:p>
            <a:pPr algn="l"/>
            <a:r>
              <a:rPr lang="en-US" b="1" i="0" dirty="0">
                <a:solidFill>
                  <a:srgbClr val="043669"/>
                </a:solidFill>
                <a:effectLst/>
                <a:latin typeface="Roboto Slab" pitchFamily="2" charset="0"/>
              </a:rPr>
              <a:t>2.13. Number of employees per 1,000 connections</a:t>
            </a:r>
          </a:p>
        </p:txBody>
      </p:sp>
      <p:sp>
        <p:nvSpPr>
          <p:cNvPr id="26" name="TextBox 25">
            <a:extLst>
              <a:ext uri="{FF2B5EF4-FFF2-40B4-BE49-F238E27FC236}">
                <a16:creationId xmlns:a16="http://schemas.microsoft.com/office/drawing/2014/main" id="{4DE0536D-866A-4B46-A213-7566F75F18C1}"/>
              </a:ext>
            </a:extLst>
          </p:cNvPr>
          <p:cNvSpPr txBox="1"/>
          <p:nvPr/>
        </p:nvSpPr>
        <p:spPr>
          <a:xfrm>
            <a:off x="161944" y="4323485"/>
            <a:ext cx="9733169" cy="923330"/>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2.13.1 What is the total number of full-time utility employees?</a:t>
            </a:r>
          </a:p>
          <a:p>
            <a:r>
              <a:rPr lang="en-US" b="0" i="0" dirty="0">
                <a:solidFill>
                  <a:srgbClr val="013672"/>
                </a:solidFill>
                <a:effectLst/>
                <a:latin typeface="Open Sans" panose="020B0606030504020204" pitchFamily="34" charset="0"/>
              </a:rPr>
              <a:t>2.13.2 What is the total number of active water service connections?</a:t>
            </a:r>
            <a:endParaRPr lang="en-US" dirty="0">
              <a:solidFill>
                <a:srgbClr val="013672"/>
              </a:solidFill>
              <a:latin typeface="Open Sans" panose="020B0606030504020204" pitchFamily="34" charset="0"/>
            </a:endParaRPr>
          </a:p>
          <a:p>
            <a:r>
              <a:rPr lang="en-US" b="0" i="0" dirty="0">
                <a:solidFill>
                  <a:srgbClr val="013672"/>
                </a:solidFill>
                <a:effectLst/>
                <a:latin typeface="Open Sans" panose="020B0606030504020204" pitchFamily="34" charset="0"/>
              </a:rPr>
              <a:t>2.13.3 What is the total number of active wastewater service connections?</a:t>
            </a:r>
            <a:endParaRPr lang="en-PK" dirty="0"/>
          </a:p>
        </p:txBody>
      </p:sp>
      <p:sp>
        <p:nvSpPr>
          <p:cNvPr id="28" name="TextBox 27">
            <a:extLst>
              <a:ext uri="{FF2B5EF4-FFF2-40B4-BE49-F238E27FC236}">
                <a16:creationId xmlns:a16="http://schemas.microsoft.com/office/drawing/2014/main" id="{7988FFBE-CF19-E2A3-5666-DFAD3E17D159}"/>
              </a:ext>
            </a:extLst>
          </p:cNvPr>
          <p:cNvSpPr txBox="1"/>
          <p:nvPr/>
        </p:nvSpPr>
        <p:spPr>
          <a:xfrm>
            <a:off x="161943" y="5222567"/>
            <a:ext cx="6542314" cy="369332"/>
          </a:xfrm>
          <a:prstGeom prst="rect">
            <a:avLst/>
          </a:prstGeom>
          <a:noFill/>
        </p:spPr>
        <p:txBody>
          <a:bodyPr wrap="square">
            <a:spAutoFit/>
          </a:bodyPr>
          <a:lstStyle/>
          <a:p>
            <a:pPr algn="l"/>
            <a:r>
              <a:rPr lang="en-US" b="1" i="0" dirty="0">
                <a:solidFill>
                  <a:srgbClr val="043669"/>
                </a:solidFill>
                <a:effectLst/>
                <a:latin typeface="Roboto Slab" pitchFamily="2" charset="0"/>
              </a:rPr>
              <a:t>2.14. Female employees (%)</a:t>
            </a:r>
          </a:p>
        </p:txBody>
      </p:sp>
      <p:sp>
        <p:nvSpPr>
          <p:cNvPr id="30" name="TextBox 29">
            <a:extLst>
              <a:ext uri="{FF2B5EF4-FFF2-40B4-BE49-F238E27FC236}">
                <a16:creationId xmlns:a16="http://schemas.microsoft.com/office/drawing/2014/main" id="{84E3C448-12E2-87F6-9735-5D1F0EDBF428}"/>
              </a:ext>
            </a:extLst>
          </p:cNvPr>
          <p:cNvSpPr txBox="1"/>
          <p:nvPr/>
        </p:nvSpPr>
        <p:spPr>
          <a:xfrm>
            <a:off x="161943" y="5565941"/>
            <a:ext cx="9548114" cy="646331"/>
          </a:xfrm>
          <a:prstGeom prst="rect">
            <a:avLst/>
          </a:prstGeom>
          <a:noFill/>
        </p:spPr>
        <p:txBody>
          <a:bodyPr wrap="square">
            <a:spAutoFit/>
          </a:bodyPr>
          <a:lstStyle/>
          <a:p>
            <a:r>
              <a:rPr lang="en-US" b="0" i="0" dirty="0">
                <a:solidFill>
                  <a:srgbClr val="013672"/>
                </a:solidFill>
                <a:effectLst/>
                <a:latin typeface="Open Sans" panose="020B0606030504020204" pitchFamily="34" charset="0"/>
              </a:rPr>
              <a:t>2.14.1 What is the total number of full-time utility employees?</a:t>
            </a:r>
          </a:p>
          <a:p>
            <a:r>
              <a:rPr lang="en-US" b="0" i="0" dirty="0">
                <a:solidFill>
                  <a:srgbClr val="013672"/>
                </a:solidFill>
                <a:effectLst/>
                <a:latin typeface="Open Sans" panose="020B0606030504020204" pitchFamily="34" charset="0"/>
              </a:rPr>
              <a:t>2.14.2 What is the total number of full-time female utility employees?</a:t>
            </a:r>
            <a:endParaRPr lang="en-PK" dirty="0"/>
          </a:p>
        </p:txBody>
      </p:sp>
    </p:spTree>
    <p:extLst>
      <p:ext uri="{BB962C8B-B14F-4D97-AF65-F5344CB8AC3E}">
        <p14:creationId xmlns:p14="http://schemas.microsoft.com/office/powerpoint/2010/main" val="277405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916940" y="310703"/>
            <a:ext cx="8283433" cy="523220"/>
          </a:xfrm>
          <a:prstGeom prst="rect">
            <a:avLst/>
          </a:prstGeom>
          <a:noFill/>
        </p:spPr>
        <p:txBody>
          <a:bodyPr wrap="square">
            <a:spAutoFit/>
          </a:bodyPr>
          <a:lstStyle/>
          <a:p>
            <a:pPr algn="ctr"/>
            <a:r>
              <a:rPr lang="en-US" sz="2800" b="1" dirty="0">
                <a:solidFill>
                  <a:srgbClr val="41B241"/>
                </a:solidFill>
                <a:latin typeface="+mj-lt"/>
                <a:ea typeface="Roboto Slab"/>
                <a:cs typeface="Roboto Slab"/>
              </a:rPr>
              <a:t>Key </a:t>
            </a:r>
            <a:r>
              <a:rPr lang="en-US" sz="2800" b="1" dirty="0">
                <a:solidFill>
                  <a:srgbClr val="002060"/>
                </a:solidFill>
                <a:latin typeface="+mj-lt"/>
                <a:ea typeface="Roboto Slab"/>
                <a:cs typeface="Roboto Slab"/>
              </a:rPr>
              <a:t> Objectives</a:t>
            </a: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WON">
            <a:extLst>
              <a:ext uri="{FF2B5EF4-FFF2-40B4-BE49-F238E27FC236}">
                <a16:creationId xmlns:a16="http://schemas.microsoft.com/office/drawing/2014/main" id="{DA266E37-D55B-8DB1-0266-98CE73A311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45" y="1073021"/>
            <a:ext cx="2779061" cy="10062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3B14B4-7BF0-7FE6-30C5-5ADA9F35694A}"/>
              </a:ext>
            </a:extLst>
          </p:cNvPr>
          <p:cNvPicPr>
            <a:picLocks noChangeAspect="1"/>
          </p:cNvPicPr>
          <p:nvPr/>
        </p:nvPicPr>
        <p:blipFill rotWithShape="1">
          <a:blip r:embed="rId8"/>
          <a:srcRect l="2065" t="19914" r="2716" b="13386"/>
          <a:stretch/>
        </p:blipFill>
        <p:spPr>
          <a:xfrm>
            <a:off x="216902" y="1968431"/>
            <a:ext cx="11975097" cy="4591914"/>
          </a:xfrm>
          <a:prstGeom prst="rect">
            <a:avLst/>
          </a:prstGeom>
          <a:ln w="9525">
            <a:solidFill>
              <a:srgbClr val="E6E6E6"/>
            </a:solidFill>
          </a:ln>
        </p:spPr>
      </p:pic>
      <p:sp>
        <p:nvSpPr>
          <p:cNvPr id="8" name="TextBox 7">
            <a:extLst>
              <a:ext uri="{FF2B5EF4-FFF2-40B4-BE49-F238E27FC236}">
                <a16:creationId xmlns:a16="http://schemas.microsoft.com/office/drawing/2014/main" id="{1B3BDEB3-73C5-DAD8-A1C4-E8620C078033}"/>
              </a:ext>
            </a:extLst>
          </p:cNvPr>
          <p:cNvSpPr txBox="1"/>
          <p:nvPr/>
        </p:nvSpPr>
        <p:spPr>
          <a:xfrm>
            <a:off x="8848396" y="1092449"/>
            <a:ext cx="3026740" cy="800219"/>
          </a:xfrm>
          <a:prstGeom prst="rect">
            <a:avLst/>
          </a:prstGeom>
          <a:noFill/>
        </p:spPr>
        <p:txBody>
          <a:bodyPr wrap="square">
            <a:spAutoFit/>
          </a:bodyPr>
          <a:lstStyle/>
          <a:p>
            <a:r>
              <a:rPr lang="en-US" dirty="0">
                <a:ln w="13462">
                  <a:solidFill>
                    <a:schemeClr val="bg1"/>
                  </a:solidFill>
                  <a:prstDash val="solid"/>
                </a:ln>
                <a:solidFill>
                  <a:schemeClr val="tx1">
                    <a:lumMod val="85000"/>
                    <a:lumOff val="15000"/>
                  </a:schemeClr>
                </a:solidFill>
                <a:latin typeface="Berlin Sans FB Demi" panose="020E0802020502020306" pitchFamily="34" charset="0"/>
              </a:rPr>
              <a:t>Chairman: Syed Zahid Aziz</a:t>
            </a:r>
          </a:p>
          <a:p>
            <a:r>
              <a:rPr lang="en-US" sz="1400" dirty="0">
                <a:ln w="13462">
                  <a:solidFill>
                    <a:schemeClr val="bg1"/>
                  </a:solidFill>
                  <a:prstDash val="solid"/>
                </a:ln>
                <a:solidFill>
                  <a:schemeClr val="tx1">
                    <a:lumMod val="85000"/>
                    <a:lumOff val="15000"/>
                  </a:schemeClr>
                </a:solidFill>
                <a:latin typeface="Berlin Sans FB Demi" panose="020E0802020502020306" pitchFamily="34" charset="0"/>
              </a:rPr>
              <a:t>MD/PD (PMDFC – PCP) </a:t>
            </a:r>
          </a:p>
          <a:p>
            <a:r>
              <a:rPr lang="en-US" sz="1400" dirty="0">
                <a:ln w="13462">
                  <a:solidFill>
                    <a:schemeClr val="bg1"/>
                  </a:solidFill>
                  <a:prstDash val="solid"/>
                </a:ln>
                <a:solidFill>
                  <a:schemeClr val="tx1">
                    <a:lumMod val="85000"/>
                    <a:lumOff val="15000"/>
                  </a:schemeClr>
                </a:solidFill>
                <a:latin typeface="Berlin Sans FB Demi" panose="020E0802020502020306" pitchFamily="34" charset="0"/>
              </a:rPr>
              <a:t>CEO (Aab-e-Pak Authority) </a:t>
            </a:r>
            <a:endParaRPr lang="en-US" sz="1400" dirty="0">
              <a:ln w="13462">
                <a:solidFill>
                  <a:schemeClr val="bg1"/>
                </a:solidFill>
                <a:prstDash val="solid"/>
              </a:ln>
              <a:solidFill>
                <a:srgbClr val="C00000"/>
              </a:solidFill>
              <a:latin typeface="Berlin Sans FB Demi" panose="020E0802020502020306" pitchFamily="34" charset="0"/>
            </a:endParaRPr>
          </a:p>
        </p:txBody>
      </p:sp>
    </p:spTree>
    <p:extLst>
      <p:ext uri="{BB962C8B-B14F-4D97-AF65-F5344CB8AC3E}">
        <p14:creationId xmlns:p14="http://schemas.microsoft.com/office/powerpoint/2010/main" val="163422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739658" y="143512"/>
            <a:ext cx="8283433" cy="646331"/>
          </a:xfrm>
          <a:prstGeom prst="rect">
            <a:avLst/>
          </a:prstGeom>
          <a:noFill/>
        </p:spPr>
        <p:txBody>
          <a:bodyPr wrap="square">
            <a:spAutoFit/>
          </a:bodyPr>
          <a:lstStyle/>
          <a:p>
            <a:pPr algn="ctr"/>
            <a:r>
              <a:rPr lang="en-US" sz="3600" b="1" dirty="0">
                <a:solidFill>
                  <a:srgbClr val="41B241"/>
                </a:solidFill>
                <a:latin typeface="+mj-lt"/>
                <a:ea typeface="Roboto Slab"/>
                <a:cs typeface="Roboto Slab"/>
              </a:rPr>
              <a:t>What is </a:t>
            </a:r>
            <a:r>
              <a:rPr lang="en-US" sz="3600" b="1" dirty="0">
                <a:solidFill>
                  <a:srgbClr val="002060"/>
                </a:solidFill>
                <a:latin typeface="+mj-lt"/>
                <a:ea typeface="Roboto Slab"/>
                <a:cs typeface="Roboto Slab"/>
              </a:rPr>
              <a:t>IBNET</a:t>
            </a: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sp>
        <p:nvSpPr>
          <p:cNvPr id="3" name="TextBox 2">
            <a:extLst>
              <a:ext uri="{FF2B5EF4-FFF2-40B4-BE49-F238E27FC236}">
                <a16:creationId xmlns:a16="http://schemas.microsoft.com/office/drawing/2014/main" id="{A6D2B091-D563-C097-2BCC-F43EF6FF504A}"/>
              </a:ext>
            </a:extLst>
          </p:cNvPr>
          <p:cNvSpPr txBox="1"/>
          <p:nvPr/>
        </p:nvSpPr>
        <p:spPr>
          <a:xfrm>
            <a:off x="58772" y="913138"/>
            <a:ext cx="12074456" cy="5404108"/>
          </a:xfrm>
          <a:prstGeom prst="rect">
            <a:avLst/>
          </a:prstGeom>
          <a:noFill/>
        </p:spPr>
        <p:txBody>
          <a:bodyPr wrap="square">
            <a:spAutoFit/>
          </a:bodyPr>
          <a:lstStyle/>
          <a:p>
            <a:pPr marL="342900" indent="-342900" algn="just">
              <a:lnSpc>
                <a:spcPct val="200000"/>
              </a:lnSpc>
              <a:buFont typeface="+mj-lt"/>
              <a:buAutoNum type="alphaLcPeriod"/>
            </a:pPr>
            <a:r>
              <a:rPr lang="en-US" sz="2200" b="0" i="0" dirty="0">
                <a:effectLst/>
                <a:latin typeface="Arial" panose="020B0604020202020204" pitchFamily="34" charset="0"/>
                <a:cs typeface="Arial" panose="020B0604020202020204" pitchFamily="34" charset="0"/>
              </a:rPr>
              <a:t>The New International Benchmarking Network for Water and Sanitation Services (New </a:t>
            </a:r>
            <a:r>
              <a:rPr lang="en-US" sz="2200" b="0" i="0" dirty="0" err="1">
                <a:effectLst/>
                <a:latin typeface="Arial" panose="020B0604020202020204" pitchFamily="34" charset="0"/>
                <a:cs typeface="Arial" panose="020B0604020202020204" pitchFamily="34" charset="0"/>
              </a:rPr>
              <a:t>IBNet</a:t>
            </a:r>
            <a:r>
              <a:rPr lang="en-US" sz="2200" b="0" i="0" dirty="0">
                <a:effectLst/>
                <a:latin typeface="Arial" panose="020B0604020202020204" pitchFamily="34" charset="0"/>
                <a:cs typeface="Arial" panose="020B0604020202020204" pitchFamily="34" charset="0"/>
              </a:rPr>
              <a:t>)</a:t>
            </a:r>
          </a:p>
          <a:p>
            <a:pPr marL="342900" indent="-342900" algn="just">
              <a:lnSpc>
                <a:spcPct val="200000"/>
              </a:lnSpc>
              <a:buFont typeface="+mj-lt"/>
              <a:buAutoNum type="alphaLcPeriod"/>
            </a:pPr>
            <a:r>
              <a:rPr lang="en-US" sz="2200" b="0" i="0" dirty="0">
                <a:effectLst/>
                <a:latin typeface="Arial" panose="020B0604020202020204" pitchFamily="34" charset="0"/>
                <a:cs typeface="Arial" panose="020B0604020202020204" pitchFamily="34" charset="0"/>
              </a:rPr>
              <a:t> Independently designed to become global information system and partnership.</a:t>
            </a:r>
          </a:p>
          <a:p>
            <a:pPr marL="342900" indent="-342900" algn="just">
              <a:lnSpc>
                <a:spcPct val="200000"/>
              </a:lnSpc>
              <a:buFont typeface="+mj-lt"/>
              <a:buAutoNum type="alphaLcPeriod"/>
            </a:pPr>
            <a:r>
              <a:rPr lang="en-US" sz="2200" b="0" i="0" dirty="0">
                <a:effectLst/>
                <a:latin typeface="Arial" panose="020B0604020202020204" pitchFamily="34" charset="0"/>
                <a:cs typeface="Arial" panose="020B0604020202020204" pitchFamily="34" charset="0"/>
              </a:rPr>
              <a:t> New IBNet will invite utilities and other service providers, regulators and researchers, to systematically share data on service delivery </a:t>
            </a:r>
            <a:r>
              <a:rPr lang="en-US" sz="2200" b="1" i="0" dirty="0">
                <a:effectLst/>
                <a:latin typeface="Arial" panose="020B0604020202020204" pitchFamily="34" charset="0"/>
                <a:cs typeface="Arial" panose="020B0604020202020204" pitchFamily="34" charset="0"/>
              </a:rPr>
              <a:t>performance</a:t>
            </a:r>
            <a:r>
              <a:rPr lang="en-US" sz="2200" b="0" i="0" dirty="0">
                <a:effectLst/>
                <a:latin typeface="Arial" panose="020B0604020202020204" pitchFamily="34" charset="0"/>
                <a:cs typeface="Arial" panose="020B0604020202020204" pitchFamily="34" charset="0"/>
              </a:rPr>
              <a:t> and on </a:t>
            </a:r>
            <a:r>
              <a:rPr lang="en-US" sz="2200" b="1" i="0" dirty="0">
                <a:effectLst/>
                <a:latin typeface="Arial" panose="020B0604020202020204" pitchFamily="34" charset="0"/>
                <a:cs typeface="Arial" panose="020B0604020202020204" pitchFamily="34" charset="0"/>
              </a:rPr>
              <a:t>management practices.</a:t>
            </a:r>
            <a:r>
              <a:rPr lang="en-US" sz="2200" b="0" i="0" dirty="0">
                <a:effectLst/>
                <a:latin typeface="Arial" panose="020B0604020202020204" pitchFamily="34" charset="0"/>
                <a:cs typeface="Arial" panose="020B0604020202020204" pitchFamily="34" charset="0"/>
              </a:rPr>
              <a:t> </a:t>
            </a:r>
          </a:p>
          <a:p>
            <a:pPr marL="342900" indent="-342900" algn="just">
              <a:lnSpc>
                <a:spcPct val="200000"/>
              </a:lnSpc>
              <a:buFont typeface="+mj-lt"/>
              <a:buAutoNum type="alphaLcPeriod"/>
            </a:pPr>
            <a:r>
              <a:rPr lang="en-US" sz="2200" b="0" i="0" dirty="0">
                <a:effectLst/>
                <a:latin typeface="Arial" panose="020B0604020202020204" pitchFamily="34" charset="0"/>
                <a:cs typeface="Arial" panose="020B0604020202020204" pitchFamily="34" charset="0"/>
              </a:rPr>
              <a:t>Based on such data, New IBNet will offer analyses and other data-based services that will allow IBNET members – water and sanitation service providers, regulators, and others – to take informed decision, including on management action and on investments, and thus to improve their performance.</a:t>
            </a:r>
            <a:endParaRPr lang="en-US" sz="2200" dirty="0">
              <a:ln w="13462">
                <a:solidFill>
                  <a:schemeClr val="bg1"/>
                </a:solidFill>
                <a:prstDash val="solid"/>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66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916940" y="310703"/>
            <a:ext cx="8283433" cy="523220"/>
          </a:xfrm>
          <a:prstGeom prst="rect">
            <a:avLst/>
          </a:prstGeom>
          <a:noFill/>
        </p:spPr>
        <p:txBody>
          <a:bodyPr wrap="square">
            <a:spAutoFit/>
          </a:bodyPr>
          <a:lstStyle/>
          <a:p>
            <a:pPr algn="ctr"/>
            <a:r>
              <a:rPr lang="en-US" sz="2800" b="1" dirty="0">
                <a:solidFill>
                  <a:srgbClr val="41B241"/>
                </a:solidFill>
                <a:latin typeface="+mj-lt"/>
                <a:ea typeface="Roboto Slab"/>
                <a:cs typeface="Roboto Slab"/>
              </a:rPr>
              <a:t>Offerings with </a:t>
            </a:r>
            <a:r>
              <a:rPr lang="en-US" sz="2800" b="1" dirty="0">
                <a:solidFill>
                  <a:srgbClr val="002060"/>
                </a:solidFill>
                <a:latin typeface="+mj-lt"/>
                <a:ea typeface="Roboto Slab"/>
                <a:cs typeface="Roboto Slab"/>
              </a:rPr>
              <a:t>IBNET </a:t>
            </a: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BEEAA8-4EF8-5070-6A76-BCDB052A5BEB}"/>
              </a:ext>
            </a:extLst>
          </p:cNvPr>
          <p:cNvSpPr txBox="1"/>
          <p:nvPr/>
        </p:nvSpPr>
        <p:spPr>
          <a:xfrm>
            <a:off x="315363" y="1500061"/>
            <a:ext cx="11561273" cy="1754326"/>
          </a:xfrm>
          <a:prstGeom prst="rect">
            <a:avLst/>
          </a:prstGeom>
          <a:noFill/>
        </p:spPr>
        <p:txBody>
          <a:bodyPr wrap="square">
            <a:spAutoFit/>
          </a:bodyPr>
          <a:lstStyle/>
          <a:p>
            <a:pPr algn="l"/>
            <a:r>
              <a:rPr lang="en-US" sz="2200" b="1" i="0" dirty="0">
                <a:solidFill>
                  <a:srgbClr val="C00000"/>
                </a:solidFill>
                <a:effectLst/>
                <a:latin typeface="Arial" panose="020B0604020202020204" pitchFamily="34" charset="0"/>
                <a:cs typeface="Arial" panose="020B0604020202020204" pitchFamily="34" charset="0"/>
              </a:rPr>
              <a:t>1. </a:t>
            </a:r>
            <a:r>
              <a:rPr lang="en-US" sz="2800" b="1" i="0" dirty="0">
                <a:solidFill>
                  <a:srgbClr val="C00000"/>
                </a:solidFill>
                <a:effectLst/>
                <a:latin typeface="Arial" panose="020B0604020202020204" pitchFamily="34" charset="0"/>
                <a:cs typeface="Arial" panose="020B0604020202020204" pitchFamily="34" charset="0"/>
              </a:rPr>
              <a:t>Data services for Utilities</a:t>
            </a:r>
            <a:endParaRPr lang="en-US" sz="2200" b="1" i="0" dirty="0">
              <a:solidFill>
                <a:srgbClr val="C0000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Online data repository with consistency checks and custom reports </a:t>
            </a:r>
          </a:p>
          <a:p>
            <a:pPr algn="just">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Insightful comparisons between utility performance benchmarked with others </a:t>
            </a:r>
          </a:p>
          <a:p>
            <a:pPr algn="just">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Find and connect with others based on a similar context as yours </a:t>
            </a:r>
          </a:p>
          <a:p>
            <a:pPr algn="just">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Community of Learning to connect and learn from others</a:t>
            </a:r>
          </a:p>
        </p:txBody>
      </p:sp>
      <p:pic>
        <p:nvPicPr>
          <p:cNvPr id="11" name="Picture 10">
            <a:extLst>
              <a:ext uri="{FF2B5EF4-FFF2-40B4-BE49-F238E27FC236}">
                <a16:creationId xmlns:a16="http://schemas.microsoft.com/office/drawing/2014/main" id="{F322FDE9-736C-7F93-57FD-392512E4444D}"/>
              </a:ext>
            </a:extLst>
          </p:cNvPr>
          <p:cNvPicPr>
            <a:picLocks noChangeAspect="1"/>
          </p:cNvPicPr>
          <p:nvPr/>
        </p:nvPicPr>
        <p:blipFill>
          <a:blip r:embed="rId7"/>
          <a:stretch>
            <a:fillRect/>
          </a:stretch>
        </p:blipFill>
        <p:spPr>
          <a:xfrm>
            <a:off x="1679883" y="3270239"/>
            <a:ext cx="8415839" cy="3455570"/>
          </a:xfrm>
          <a:prstGeom prst="rect">
            <a:avLst/>
          </a:prstGeom>
        </p:spPr>
      </p:pic>
      <p:sp>
        <p:nvSpPr>
          <p:cNvPr id="12" name="TextBox 11">
            <a:extLst>
              <a:ext uri="{FF2B5EF4-FFF2-40B4-BE49-F238E27FC236}">
                <a16:creationId xmlns:a16="http://schemas.microsoft.com/office/drawing/2014/main" id="{98BDF73F-2465-2C35-1EE9-CD6D130AF74C}"/>
              </a:ext>
            </a:extLst>
          </p:cNvPr>
          <p:cNvSpPr txBox="1"/>
          <p:nvPr/>
        </p:nvSpPr>
        <p:spPr>
          <a:xfrm>
            <a:off x="9055898" y="1530533"/>
            <a:ext cx="3017914" cy="1323439"/>
          </a:xfrm>
          <a:prstGeom prst="rect">
            <a:avLst/>
          </a:prstGeom>
          <a:noFill/>
        </p:spPr>
        <p:txBody>
          <a:bodyPr wrap="square">
            <a:spAutoFit/>
          </a:bodyPr>
          <a:lstStyle/>
          <a:p>
            <a:pPr marL="342900" indent="-342900" algn="l">
              <a:buAutoNum type="arabicPeriod"/>
            </a:pPr>
            <a:r>
              <a:rPr lang="en-US" sz="1600" b="1" i="0" dirty="0">
                <a:solidFill>
                  <a:schemeClr val="bg2">
                    <a:lumMod val="50000"/>
                  </a:schemeClr>
                </a:solidFill>
                <a:effectLst/>
                <a:latin typeface="Arial" panose="020B0604020202020204" pitchFamily="34" charset="0"/>
                <a:cs typeface="Arial" panose="020B0604020202020204" pitchFamily="34" charset="0"/>
              </a:rPr>
              <a:t>Data services for Utilities</a:t>
            </a:r>
          </a:p>
          <a:p>
            <a:pPr marL="342900" indent="-342900">
              <a:buFontTx/>
              <a:buAutoNum type="arabicPeriod"/>
            </a:pPr>
            <a:r>
              <a:rPr lang="en-US" sz="1600" b="1" i="0" dirty="0">
                <a:solidFill>
                  <a:schemeClr val="bg2">
                    <a:lumMod val="90000"/>
                  </a:schemeClr>
                </a:solidFill>
                <a:effectLst/>
                <a:latin typeface="Arial" panose="020B0604020202020204" pitchFamily="34" charset="0"/>
                <a:cs typeface="Arial" panose="020B0604020202020204" pitchFamily="34" charset="0"/>
              </a:rPr>
              <a:t>Data services for Regulators</a:t>
            </a:r>
          </a:p>
          <a:p>
            <a:pPr marL="342900" indent="-342900">
              <a:buFontTx/>
              <a:buAutoNum type="arabicPeriod"/>
            </a:pPr>
            <a:r>
              <a:rPr lang="en-US" sz="1600" b="1" i="0" dirty="0">
                <a:solidFill>
                  <a:schemeClr val="bg2">
                    <a:lumMod val="90000"/>
                  </a:schemeClr>
                </a:solidFill>
                <a:effectLst/>
                <a:latin typeface="Arial" panose="020B0604020202020204" pitchFamily="34" charset="0"/>
                <a:cs typeface="Arial" panose="020B0604020202020204" pitchFamily="34" charset="0"/>
              </a:rPr>
              <a:t>Data services for Development Planners</a:t>
            </a:r>
            <a:endParaRPr lang="en-US" sz="2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5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916940" y="310703"/>
            <a:ext cx="8283433" cy="523220"/>
          </a:xfrm>
          <a:prstGeom prst="rect">
            <a:avLst/>
          </a:prstGeom>
          <a:noFill/>
        </p:spPr>
        <p:txBody>
          <a:bodyPr wrap="square">
            <a:spAutoFit/>
          </a:bodyPr>
          <a:lstStyle/>
          <a:p>
            <a:pPr algn="ctr"/>
            <a:r>
              <a:rPr lang="en-US" sz="2800" b="1" dirty="0">
                <a:solidFill>
                  <a:srgbClr val="41B241"/>
                </a:solidFill>
                <a:latin typeface="+mj-lt"/>
                <a:ea typeface="Roboto Slab"/>
                <a:cs typeface="Roboto Slab"/>
              </a:rPr>
              <a:t>Core Indicators </a:t>
            </a:r>
            <a:r>
              <a:rPr lang="en-US" sz="2800" b="1" dirty="0">
                <a:solidFill>
                  <a:srgbClr val="002060"/>
                </a:solidFill>
                <a:latin typeface="+mj-lt"/>
                <a:ea typeface="Roboto Slab"/>
                <a:cs typeface="Roboto Slab"/>
              </a:rPr>
              <a:t>Performance </a:t>
            </a: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38BDE1-4DA1-5400-2357-CE1499543E9F}"/>
              </a:ext>
            </a:extLst>
          </p:cNvPr>
          <p:cNvPicPr>
            <a:picLocks noChangeAspect="1"/>
          </p:cNvPicPr>
          <p:nvPr/>
        </p:nvPicPr>
        <p:blipFill rotWithShape="1">
          <a:blip r:embed="rId7"/>
          <a:srcRect l="4352" t="15253" r="3577" b="3206"/>
          <a:stretch/>
        </p:blipFill>
        <p:spPr>
          <a:xfrm>
            <a:off x="559288" y="1172516"/>
            <a:ext cx="11073424" cy="5233718"/>
          </a:xfrm>
          <a:prstGeom prst="rect">
            <a:avLst/>
          </a:prstGeom>
        </p:spPr>
      </p:pic>
    </p:spTree>
    <p:extLst>
      <p:ext uri="{BB962C8B-B14F-4D97-AF65-F5344CB8AC3E}">
        <p14:creationId xmlns:p14="http://schemas.microsoft.com/office/powerpoint/2010/main" val="93379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916940" y="310703"/>
            <a:ext cx="8283433" cy="523220"/>
          </a:xfrm>
          <a:prstGeom prst="rect">
            <a:avLst/>
          </a:prstGeom>
          <a:noFill/>
        </p:spPr>
        <p:txBody>
          <a:bodyPr wrap="square">
            <a:spAutoFit/>
          </a:bodyPr>
          <a:lstStyle/>
          <a:p>
            <a:pPr algn="ctr"/>
            <a:r>
              <a:rPr lang="en-US" sz="2800" b="1" dirty="0">
                <a:solidFill>
                  <a:srgbClr val="41B241"/>
                </a:solidFill>
                <a:latin typeface="+mj-lt"/>
                <a:ea typeface="Roboto Slab"/>
                <a:cs typeface="Roboto Slab"/>
              </a:rPr>
              <a:t>User Registration </a:t>
            </a:r>
            <a:r>
              <a:rPr lang="en-US" sz="2800" b="1" dirty="0">
                <a:solidFill>
                  <a:srgbClr val="002060"/>
                </a:solidFill>
                <a:latin typeface="+mj-lt"/>
                <a:ea typeface="Roboto Slab"/>
                <a:cs typeface="Roboto Slab"/>
              </a:rPr>
              <a:t>Form</a:t>
            </a: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17CE020-4D85-4E87-B680-DE56F88C5B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8074" y="1126236"/>
            <a:ext cx="5975288" cy="4824848"/>
          </a:xfrm>
          <a:prstGeom prst="rect">
            <a:avLst/>
          </a:prstGeom>
          <a:ln w="6350">
            <a:solidFill>
              <a:schemeClr val="tx1"/>
            </a:solidFill>
          </a:ln>
        </p:spPr>
      </p:pic>
      <p:pic>
        <p:nvPicPr>
          <p:cNvPr id="8" name="Picture 7">
            <a:extLst>
              <a:ext uri="{FF2B5EF4-FFF2-40B4-BE49-F238E27FC236}">
                <a16:creationId xmlns:a16="http://schemas.microsoft.com/office/drawing/2014/main" id="{D0E701C7-9860-3787-0CFF-F06B42254205}"/>
              </a:ext>
            </a:extLst>
          </p:cNvPr>
          <p:cNvPicPr>
            <a:picLocks noChangeAspect="1"/>
          </p:cNvPicPr>
          <p:nvPr/>
        </p:nvPicPr>
        <p:blipFill>
          <a:blip r:embed="rId8"/>
          <a:stretch>
            <a:fillRect/>
          </a:stretch>
        </p:blipFill>
        <p:spPr>
          <a:xfrm>
            <a:off x="31103" y="1126237"/>
            <a:ext cx="5400128" cy="4902538"/>
          </a:xfrm>
          <a:prstGeom prst="rect">
            <a:avLst/>
          </a:prstGeom>
        </p:spPr>
      </p:pic>
      <p:sp>
        <p:nvSpPr>
          <p:cNvPr id="11" name="TextBox 10">
            <a:extLst>
              <a:ext uri="{FF2B5EF4-FFF2-40B4-BE49-F238E27FC236}">
                <a16:creationId xmlns:a16="http://schemas.microsoft.com/office/drawing/2014/main" id="{B701EB80-14B6-7512-EC42-CACF65094CC2}"/>
              </a:ext>
            </a:extLst>
          </p:cNvPr>
          <p:cNvSpPr txBox="1"/>
          <p:nvPr/>
        </p:nvSpPr>
        <p:spPr>
          <a:xfrm>
            <a:off x="5026868" y="6170403"/>
            <a:ext cx="2502936" cy="369332"/>
          </a:xfrm>
          <a:prstGeom prst="rect">
            <a:avLst/>
          </a:prstGeom>
          <a:noFill/>
        </p:spPr>
        <p:txBody>
          <a:bodyPr wrap="square">
            <a:spAutoFit/>
          </a:bodyPr>
          <a:lstStyle/>
          <a:p>
            <a:r>
              <a:rPr lang="en-PK" dirty="0">
                <a:hlinkClick r:id="rId9"/>
              </a:rPr>
              <a:t>https://newibnet.org/</a:t>
            </a:r>
            <a:r>
              <a:rPr lang="en-US" dirty="0"/>
              <a:t> </a:t>
            </a:r>
            <a:endParaRPr lang="en-PK" dirty="0"/>
          </a:p>
        </p:txBody>
      </p:sp>
    </p:spTree>
    <p:extLst>
      <p:ext uri="{BB962C8B-B14F-4D97-AF65-F5344CB8AC3E}">
        <p14:creationId xmlns:p14="http://schemas.microsoft.com/office/powerpoint/2010/main" val="11583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916940" y="310703"/>
            <a:ext cx="8283433" cy="523220"/>
          </a:xfrm>
          <a:prstGeom prst="rect">
            <a:avLst/>
          </a:prstGeom>
          <a:noFill/>
        </p:spPr>
        <p:txBody>
          <a:bodyPr wrap="square">
            <a:spAutoFit/>
          </a:bodyPr>
          <a:lstStyle/>
          <a:p>
            <a:pPr algn="ctr"/>
            <a:r>
              <a:rPr lang="en-US" sz="2800" b="1" dirty="0">
                <a:solidFill>
                  <a:srgbClr val="41B241"/>
                </a:solidFill>
                <a:latin typeface="+mj-lt"/>
                <a:ea typeface="Roboto Slab"/>
                <a:cs typeface="Roboto Slab"/>
              </a:rPr>
              <a:t>1. Main Page</a:t>
            </a:r>
            <a:endParaRPr lang="en-US" sz="2800" b="1" dirty="0">
              <a:solidFill>
                <a:srgbClr val="002060"/>
              </a:solidFill>
              <a:latin typeface="+mj-lt"/>
              <a:ea typeface="Roboto Slab"/>
              <a:cs typeface="Roboto Slab"/>
            </a:endParaRP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5"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01EB80-14B6-7512-EC42-CACF65094CC2}"/>
              </a:ext>
            </a:extLst>
          </p:cNvPr>
          <p:cNvSpPr txBox="1"/>
          <p:nvPr/>
        </p:nvSpPr>
        <p:spPr>
          <a:xfrm>
            <a:off x="8469864" y="466677"/>
            <a:ext cx="2502936" cy="369332"/>
          </a:xfrm>
          <a:prstGeom prst="rect">
            <a:avLst/>
          </a:prstGeom>
          <a:noFill/>
        </p:spPr>
        <p:txBody>
          <a:bodyPr wrap="square">
            <a:spAutoFit/>
          </a:bodyPr>
          <a:lstStyle/>
          <a:p>
            <a:r>
              <a:rPr lang="en-PK" dirty="0">
                <a:hlinkClick r:id="rId7"/>
              </a:rPr>
              <a:t>https://newibnet.org/</a:t>
            </a:r>
            <a:r>
              <a:rPr lang="en-US" dirty="0"/>
              <a:t> </a:t>
            </a:r>
            <a:endParaRPr lang="en-PK" dirty="0"/>
          </a:p>
        </p:txBody>
      </p:sp>
      <p:pic>
        <p:nvPicPr>
          <p:cNvPr id="12" name="Picture 11">
            <a:extLst>
              <a:ext uri="{FF2B5EF4-FFF2-40B4-BE49-F238E27FC236}">
                <a16:creationId xmlns:a16="http://schemas.microsoft.com/office/drawing/2014/main" id="{4718B5BD-13AB-0D06-0FAF-C074DA47CB67}"/>
              </a:ext>
            </a:extLst>
          </p:cNvPr>
          <p:cNvPicPr>
            <a:picLocks noChangeAspect="1"/>
          </p:cNvPicPr>
          <p:nvPr/>
        </p:nvPicPr>
        <p:blipFill>
          <a:blip r:embed="rId8"/>
          <a:stretch>
            <a:fillRect/>
          </a:stretch>
        </p:blipFill>
        <p:spPr>
          <a:xfrm>
            <a:off x="494044" y="921203"/>
            <a:ext cx="11203912" cy="5696304"/>
          </a:xfrm>
          <a:prstGeom prst="rect">
            <a:avLst/>
          </a:prstGeom>
        </p:spPr>
      </p:pic>
      <p:sp>
        <p:nvSpPr>
          <p:cNvPr id="14" name="Rectangle 13">
            <a:extLst>
              <a:ext uri="{FF2B5EF4-FFF2-40B4-BE49-F238E27FC236}">
                <a16:creationId xmlns:a16="http://schemas.microsoft.com/office/drawing/2014/main" id="{A67CBFBB-544D-CA07-81D3-9A69BC3B87A8}"/>
              </a:ext>
            </a:extLst>
          </p:cNvPr>
          <p:cNvSpPr/>
          <p:nvPr/>
        </p:nvSpPr>
        <p:spPr>
          <a:xfrm>
            <a:off x="6096000" y="1808703"/>
            <a:ext cx="1339780" cy="65313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6" name="Thought Bubble: Cloud 15">
            <a:extLst>
              <a:ext uri="{FF2B5EF4-FFF2-40B4-BE49-F238E27FC236}">
                <a16:creationId xmlns:a16="http://schemas.microsoft.com/office/drawing/2014/main" id="{925F46B2-6085-27E5-70EC-F328470A5BEE}"/>
              </a:ext>
            </a:extLst>
          </p:cNvPr>
          <p:cNvSpPr/>
          <p:nvPr/>
        </p:nvSpPr>
        <p:spPr>
          <a:xfrm rot="16546133">
            <a:off x="4917252" y="1355912"/>
            <a:ext cx="1085222" cy="1275713"/>
          </a:xfrm>
          <a:prstGeom prst="cloudCallou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and login</a:t>
            </a:r>
            <a:endParaRPr lang="en-PK" dirty="0"/>
          </a:p>
        </p:txBody>
      </p:sp>
    </p:spTree>
    <p:extLst>
      <p:ext uri="{BB962C8B-B14F-4D97-AF65-F5344CB8AC3E}">
        <p14:creationId xmlns:p14="http://schemas.microsoft.com/office/powerpoint/2010/main" val="315492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914A82E-A138-587C-8435-6BE27F7C0136}"/>
              </a:ext>
            </a:extLst>
          </p:cNvPr>
          <p:cNvPicPr>
            <a:picLocks noChangeAspect="1"/>
          </p:cNvPicPr>
          <p:nvPr/>
        </p:nvPicPr>
        <p:blipFill>
          <a:blip r:embed="rId2"/>
          <a:stretch>
            <a:fillRect/>
          </a:stretch>
        </p:blipFill>
        <p:spPr>
          <a:xfrm>
            <a:off x="0" y="921203"/>
            <a:ext cx="12192000" cy="5424528"/>
          </a:xfrm>
          <a:prstGeom prst="rect">
            <a:avLst/>
          </a:prstGeom>
        </p:spPr>
      </p:pic>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916940" y="310703"/>
            <a:ext cx="8283433" cy="523220"/>
          </a:xfrm>
          <a:prstGeom prst="rect">
            <a:avLst/>
          </a:prstGeom>
          <a:noFill/>
        </p:spPr>
        <p:txBody>
          <a:bodyPr wrap="square">
            <a:spAutoFit/>
          </a:bodyPr>
          <a:lstStyle/>
          <a:p>
            <a:pPr algn="ctr"/>
            <a:r>
              <a:rPr lang="en-US" sz="2800" b="1" dirty="0">
                <a:solidFill>
                  <a:srgbClr val="41B241"/>
                </a:solidFill>
                <a:latin typeface="+mj-lt"/>
                <a:ea typeface="Roboto Slab"/>
                <a:cs typeface="Roboto Slab"/>
              </a:rPr>
              <a:t>2. Dashboard</a:t>
            </a:r>
            <a:endParaRPr lang="en-US" sz="2800" b="1" dirty="0">
              <a:solidFill>
                <a:srgbClr val="002060"/>
              </a:solidFill>
              <a:latin typeface="+mj-lt"/>
              <a:ea typeface="Roboto Slab"/>
              <a:cs typeface="Roboto Slab"/>
            </a:endParaRP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6"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01EB80-14B6-7512-EC42-CACF65094CC2}"/>
              </a:ext>
            </a:extLst>
          </p:cNvPr>
          <p:cNvSpPr txBox="1"/>
          <p:nvPr/>
        </p:nvSpPr>
        <p:spPr>
          <a:xfrm>
            <a:off x="8469864" y="466677"/>
            <a:ext cx="2502936" cy="369332"/>
          </a:xfrm>
          <a:prstGeom prst="rect">
            <a:avLst/>
          </a:prstGeom>
          <a:noFill/>
        </p:spPr>
        <p:txBody>
          <a:bodyPr wrap="square">
            <a:spAutoFit/>
          </a:bodyPr>
          <a:lstStyle/>
          <a:p>
            <a:r>
              <a:rPr lang="en-PK" dirty="0">
                <a:hlinkClick r:id="rId8"/>
              </a:rPr>
              <a:t>https://newibnet.org/</a:t>
            </a:r>
            <a:r>
              <a:rPr lang="en-US" dirty="0"/>
              <a:t> </a:t>
            </a:r>
            <a:endParaRPr lang="en-PK" dirty="0"/>
          </a:p>
        </p:txBody>
      </p:sp>
      <p:sp>
        <p:nvSpPr>
          <p:cNvPr id="14" name="Rectangle 13">
            <a:extLst>
              <a:ext uri="{FF2B5EF4-FFF2-40B4-BE49-F238E27FC236}">
                <a16:creationId xmlns:a16="http://schemas.microsoft.com/office/drawing/2014/main" id="{A67CBFBB-544D-CA07-81D3-9A69BC3B87A8}"/>
              </a:ext>
            </a:extLst>
          </p:cNvPr>
          <p:cNvSpPr/>
          <p:nvPr/>
        </p:nvSpPr>
        <p:spPr>
          <a:xfrm>
            <a:off x="10075147" y="2361361"/>
            <a:ext cx="2023068" cy="195942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6" name="Thought Bubble: Cloud 15">
            <a:extLst>
              <a:ext uri="{FF2B5EF4-FFF2-40B4-BE49-F238E27FC236}">
                <a16:creationId xmlns:a16="http://schemas.microsoft.com/office/drawing/2014/main" id="{925F46B2-6085-27E5-70EC-F328470A5BEE}"/>
              </a:ext>
            </a:extLst>
          </p:cNvPr>
          <p:cNvSpPr/>
          <p:nvPr/>
        </p:nvSpPr>
        <p:spPr>
          <a:xfrm rot="16546133">
            <a:off x="8968595" y="1527221"/>
            <a:ext cx="1085222" cy="1275713"/>
          </a:xfrm>
          <a:prstGeom prst="cloud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Entry Form</a:t>
            </a:r>
            <a:endParaRPr lang="en-PK" dirty="0">
              <a:solidFill>
                <a:schemeClr val="tx1"/>
              </a:solidFill>
            </a:endParaRPr>
          </a:p>
        </p:txBody>
      </p:sp>
    </p:spTree>
    <p:extLst>
      <p:ext uri="{BB962C8B-B14F-4D97-AF65-F5344CB8AC3E}">
        <p14:creationId xmlns:p14="http://schemas.microsoft.com/office/powerpoint/2010/main" val="262856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914A82E-A138-587C-8435-6BE27F7C0136}"/>
              </a:ext>
            </a:extLst>
          </p:cNvPr>
          <p:cNvPicPr>
            <a:picLocks noChangeAspect="1"/>
          </p:cNvPicPr>
          <p:nvPr/>
        </p:nvPicPr>
        <p:blipFill>
          <a:blip r:embed="rId2"/>
          <a:stretch>
            <a:fillRect/>
          </a:stretch>
        </p:blipFill>
        <p:spPr>
          <a:xfrm>
            <a:off x="0" y="921203"/>
            <a:ext cx="5596932" cy="5424528"/>
          </a:xfrm>
          <a:prstGeom prst="rect">
            <a:avLst/>
          </a:prstGeom>
        </p:spPr>
      </p:pic>
      <p:cxnSp>
        <p:nvCxnSpPr>
          <p:cNvPr id="4" name="Straight Connector 3">
            <a:extLst>
              <a:ext uri="{FF2B5EF4-FFF2-40B4-BE49-F238E27FC236}">
                <a16:creationId xmlns:a16="http://schemas.microsoft.com/office/drawing/2014/main" id="{D4218CA4-A799-4361-8D6E-7E7521D4BE0B}"/>
              </a:ext>
            </a:extLst>
          </p:cNvPr>
          <p:cNvCxnSpPr>
            <a:cxnSpLocks/>
          </p:cNvCxnSpPr>
          <p:nvPr/>
        </p:nvCxnSpPr>
        <p:spPr>
          <a:xfrm>
            <a:off x="5103639" y="829223"/>
            <a:ext cx="6028882" cy="0"/>
          </a:xfrm>
          <a:prstGeom prst="line">
            <a:avLst/>
          </a:prstGeom>
          <a:ln w="28575">
            <a:solidFill>
              <a:srgbClr val="2887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E253BE-E6B8-4CA5-BBA7-D246F977C212}"/>
              </a:ext>
            </a:extLst>
          </p:cNvPr>
          <p:cNvCxnSpPr>
            <a:cxnSpLocks/>
          </p:cNvCxnSpPr>
          <p:nvPr/>
        </p:nvCxnSpPr>
        <p:spPr>
          <a:xfrm>
            <a:off x="0" y="906916"/>
            <a:ext cx="12192000" cy="0"/>
          </a:xfrm>
          <a:prstGeom prst="line">
            <a:avLst/>
          </a:prstGeom>
          <a:ln w="57150">
            <a:solidFill>
              <a:srgbClr val="00016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65F468-3592-4531-A3F5-4EDBC5D3F148}"/>
              </a:ext>
            </a:extLst>
          </p:cNvPr>
          <p:cNvSpPr txBox="1"/>
          <p:nvPr/>
        </p:nvSpPr>
        <p:spPr>
          <a:xfrm>
            <a:off x="1916940" y="310703"/>
            <a:ext cx="8283433" cy="523220"/>
          </a:xfrm>
          <a:prstGeom prst="rect">
            <a:avLst/>
          </a:prstGeom>
          <a:noFill/>
        </p:spPr>
        <p:txBody>
          <a:bodyPr wrap="square">
            <a:spAutoFit/>
          </a:bodyPr>
          <a:lstStyle/>
          <a:p>
            <a:pPr algn="ctr"/>
            <a:r>
              <a:rPr lang="en-US" sz="2800" b="1" dirty="0">
                <a:solidFill>
                  <a:srgbClr val="41B241"/>
                </a:solidFill>
                <a:latin typeface="+mj-lt"/>
                <a:ea typeface="Roboto Slab"/>
                <a:cs typeface="Roboto Slab"/>
              </a:rPr>
              <a:t>3. Dashboard</a:t>
            </a:r>
            <a:endParaRPr lang="en-US" sz="2800" b="1" dirty="0">
              <a:solidFill>
                <a:srgbClr val="002060"/>
              </a:solidFill>
              <a:latin typeface="+mj-lt"/>
              <a:ea typeface="Roboto Slab"/>
              <a:cs typeface="Roboto Slab"/>
            </a:endParaRPr>
          </a:p>
        </p:txBody>
      </p:sp>
      <p:cxnSp>
        <p:nvCxnSpPr>
          <p:cNvPr id="194" name="Straight Connector 193">
            <a:extLst>
              <a:ext uri="{FF2B5EF4-FFF2-40B4-BE49-F238E27FC236}">
                <a16:creationId xmlns:a16="http://schemas.microsoft.com/office/drawing/2014/main" id="{7BEA98E5-72F0-4367-9E4B-41881AFA372F}"/>
              </a:ext>
            </a:extLst>
          </p:cNvPr>
          <p:cNvCxnSpPr>
            <a:cxnSpLocks/>
          </p:cNvCxnSpPr>
          <p:nvPr/>
        </p:nvCxnSpPr>
        <p:spPr>
          <a:xfrm>
            <a:off x="1446462" y="829223"/>
            <a:ext cx="4825957" cy="0"/>
          </a:xfrm>
          <a:prstGeom prst="line">
            <a:avLst/>
          </a:prstGeom>
          <a:ln w="28575">
            <a:solidFill>
              <a:srgbClr val="008C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E0B1A10-CA53-2C53-ECB0-C123552A33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1945" y="-23858"/>
            <a:ext cx="1198246" cy="916488"/>
          </a:xfrm>
          <a:prstGeom prst="rect">
            <a:avLst/>
          </a:prstGeom>
        </p:spPr>
      </p:pic>
      <p:pic>
        <p:nvPicPr>
          <p:cNvPr id="2052" name="Picture 4" descr="World Bank Group - International Development, Poverty ...">
            <a:extLst>
              <a:ext uri="{FF2B5EF4-FFF2-40B4-BE49-F238E27FC236}">
                <a16:creationId xmlns:a16="http://schemas.microsoft.com/office/drawing/2014/main" id="{43B33D2F-D184-6E87-036F-C561C1D578C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4132"/>
            <a:ext cx="1381125" cy="725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DF85C5-6BC3-4A2E-A461-A90D61A73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83928"/>
            <a:ext cx="12192000" cy="374072"/>
          </a:xfrm>
          <a:prstGeom prst="rect">
            <a:avLst/>
          </a:prstGeom>
        </p:spPr>
      </p:pic>
      <p:pic>
        <p:nvPicPr>
          <p:cNvPr id="13" name="Picture 2" descr="Return button icon">
            <a:hlinkClick r:id="rId6" action="ppaction://hlinksldjump"/>
            <a:extLst>
              <a:ext uri="{FF2B5EF4-FFF2-40B4-BE49-F238E27FC236}">
                <a16:creationId xmlns:a16="http://schemas.microsoft.com/office/drawing/2014/main" id="{E6D2F304-3297-4D0F-83B2-962112B543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9249" y="5605127"/>
            <a:ext cx="482251" cy="4822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01EB80-14B6-7512-EC42-CACF65094CC2}"/>
              </a:ext>
            </a:extLst>
          </p:cNvPr>
          <p:cNvSpPr txBox="1"/>
          <p:nvPr/>
        </p:nvSpPr>
        <p:spPr>
          <a:xfrm>
            <a:off x="8469864" y="466677"/>
            <a:ext cx="2502936" cy="369332"/>
          </a:xfrm>
          <a:prstGeom prst="rect">
            <a:avLst/>
          </a:prstGeom>
          <a:noFill/>
        </p:spPr>
        <p:txBody>
          <a:bodyPr wrap="square">
            <a:spAutoFit/>
          </a:bodyPr>
          <a:lstStyle/>
          <a:p>
            <a:r>
              <a:rPr lang="en-PK" dirty="0">
                <a:hlinkClick r:id="rId8"/>
              </a:rPr>
              <a:t>https://newibnet.org/</a:t>
            </a:r>
            <a:r>
              <a:rPr lang="en-US" dirty="0"/>
              <a:t> </a:t>
            </a:r>
            <a:endParaRPr lang="en-PK" dirty="0"/>
          </a:p>
        </p:txBody>
      </p:sp>
      <p:sp>
        <p:nvSpPr>
          <p:cNvPr id="14" name="Rectangle 13">
            <a:extLst>
              <a:ext uri="{FF2B5EF4-FFF2-40B4-BE49-F238E27FC236}">
                <a16:creationId xmlns:a16="http://schemas.microsoft.com/office/drawing/2014/main" id="{A67CBFBB-544D-CA07-81D3-9A69BC3B87A8}"/>
              </a:ext>
            </a:extLst>
          </p:cNvPr>
          <p:cNvSpPr/>
          <p:nvPr/>
        </p:nvSpPr>
        <p:spPr>
          <a:xfrm>
            <a:off x="4574952" y="2367123"/>
            <a:ext cx="1057374" cy="19335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5" name="Picture 4">
            <a:extLst>
              <a:ext uri="{FF2B5EF4-FFF2-40B4-BE49-F238E27FC236}">
                <a16:creationId xmlns:a16="http://schemas.microsoft.com/office/drawing/2014/main" id="{C2B27B54-D9BF-16FA-3E66-23BAE53D67A9}"/>
              </a:ext>
            </a:extLst>
          </p:cNvPr>
          <p:cNvPicPr>
            <a:picLocks noChangeAspect="1"/>
          </p:cNvPicPr>
          <p:nvPr/>
        </p:nvPicPr>
        <p:blipFill>
          <a:blip r:embed="rId9"/>
          <a:stretch>
            <a:fillRect/>
          </a:stretch>
        </p:blipFill>
        <p:spPr>
          <a:xfrm>
            <a:off x="6435653" y="944312"/>
            <a:ext cx="4825957" cy="5424527"/>
          </a:xfrm>
          <a:prstGeom prst="rect">
            <a:avLst/>
          </a:prstGeom>
        </p:spPr>
      </p:pic>
      <p:sp>
        <p:nvSpPr>
          <p:cNvPr id="7" name="Rectangle 6">
            <a:extLst>
              <a:ext uri="{FF2B5EF4-FFF2-40B4-BE49-F238E27FC236}">
                <a16:creationId xmlns:a16="http://schemas.microsoft.com/office/drawing/2014/main" id="{3FED8E4F-C416-9F9F-777A-042938C2B550}"/>
              </a:ext>
            </a:extLst>
          </p:cNvPr>
          <p:cNvSpPr/>
          <p:nvPr/>
        </p:nvSpPr>
        <p:spPr>
          <a:xfrm>
            <a:off x="9766998" y="1778558"/>
            <a:ext cx="743578" cy="33159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6" name="Thought Bubble: Cloud 15">
            <a:extLst>
              <a:ext uri="{FF2B5EF4-FFF2-40B4-BE49-F238E27FC236}">
                <a16:creationId xmlns:a16="http://schemas.microsoft.com/office/drawing/2014/main" id="{925F46B2-6085-27E5-70EC-F328470A5BEE}"/>
              </a:ext>
            </a:extLst>
          </p:cNvPr>
          <p:cNvSpPr/>
          <p:nvPr/>
        </p:nvSpPr>
        <p:spPr>
          <a:xfrm rot="4868708">
            <a:off x="10320729" y="1857881"/>
            <a:ext cx="2150938" cy="1275713"/>
          </a:xfrm>
          <a:prstGeom prst="cloud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 and login group</a:t>
            </a:r>
            <a:endParaRPr lang="en-PK" dirty="0">
              <a:solidFill>
                <a:schemeClr val="tx1"/>
              </a:solidFill>
            </a:endParaRPr>
          </a:p>
        </p:txBody>
      </p:sp>
      <p:sp>
        <p:nvSpPr>
          <p:cNvPr id="10" name="TextBox 9">
            <a:extLst>
              <a:ext uri="{FF2B5EF4-FFF2-40B4-BE49-F238E27FC236}">
                <a16:creationId xmlns:a16="http://schemas.microsoft.com/office/drawing/2014/main" id="{E16B6D3F-4833-1B0C-03E3-483CE08DDE17}"/>
              </a:ext>
            </a:extLst>
          </p:cNvPr>
          <p:cNvSpPr txBox="1"/>
          <p:nvPr/>
        </p:nvSpPr>
        <p:spPr>
          <a:xfrm>
            <a:off x="8078875" y="4700920"/>
            <a:ext cx="3182735" cy="1200329"/>
          </a:xfrm>
          <a:prstGeom prst="rect">
            <a:avLst/>
          </a:prstGeom>
          <a:noFill/>
        </p:spPr>
        <p:txBody>
          <a:bodyPr wrap="square">
            <a:spAutoFit/>
          </a:bodyPr>
          <a:lstStyle/>
          <a:p>
            <a:r>
              <a:rPr lang="en-US" dirty="0">
                <a:highlight>
                  <a:srgbClr val="FFFF00"/>
                </a:highlight>
              </a:rPr>
              <a:t>Group Name </a:t>
            </a:r>
          </a:p>
          <a:p>
            <a:pPr algn="l" fontAlgn="ctr" latinLnBrk="1"/>
            <a:r>
              <a:rPr lang="en-US" b="1" i="0" cap="all" dirty="0">
                <a:solidFill>
                  <a:srgbClr val="003669"/>
                </a:solidFill>
                <a:effectLst/>
                <a:highlight>
                  <a:srgbClr val="DFE7F5"/>
                </a:highlight>
                <a:latin typeface="Montserrat" panose="00000500000000000000" pitchFamily="2" charset="0"/>
              </a:rPr>
              <a:t>FLEXIBLE GROUP</a:t>
            </a:r>
          </a:p>
          <a:p>
            <a:pPr algn="l"/>
            <a:r>
              <a:rPr lang="en-US" b="0" i="0" u="none" strike="noStrike" dirty="0">
                <a:solidFill>
                  <a:srgbClr val="343434"/>
                </a:solidFill>
                <a:effectLst/>
                <a:highlight>
                  <a:srgbClr val="DFE7F5"/>
                </a:highlight>
                <a:latin typeface="Montserrat" panose="00000500000000000000" pitchFamily="2" charset="0"/>
                <a:hlinkClick r:id="rId10"/>
              </a:rPr>
              <a:t>Pakistan - Water Supply and Sanitation</a:t>
            </a:r>
            <a:endParaRPr lang="en-US" b="0" i="0" dirty="0">
              <a:solidFill>
                <a:srgbClr val="343434"/>
              </a:solidFill>
              <a:effectLst/>
              <a:highlight>
                <a:srgbClr val="DFE7F5"/>
              </a:highlight>
              <a:latin typeface="Montserrat" panose="00000500000000000000" pitchFamily="2" charset="0"/>
            </a:endParaRPr>
          </a:p>
        </p:txBody>
      </p:sp>
      <p:sp>
        <p:nvSpPr>
          <p:cNvPr id="12" name="Thought Bubble: Cloud 11">
            <a:extLst>
              <a:ext uri="{FF2B5EF4-FFF2-40B4-BE49-F238E27FC236}">
                <a16:creationId xmlns:a16="http://schemas.microsoft.com/office/drawing/2014/main" id="{E79378CA-A1AE-3D9F-3463-BDABB6F81C28}"/>
              </a:ext>
            </a:extLst>
          </p:cNvPr>
          <p:cNvSpPr/>
          <p:nvPr/>
        </p:nvSpPr>
        <p:spPr>
          <a:xfrm rot="17457485">
            <a:off x="3005277" y="1637287"/>
            <a:ext cx="2150938" cy="1275713"/>
          </a:xfrm>
          <a:prstGeom prst="cloud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case of non accessible</a:t>
            </a:r>
            <a:endParaRPr lang="en-PK" dirty="0">
              <a:solidFill>
                <a:schemeClr val="tx1"/>
              </a:solidFill>
            </a:endParaRPr>
          </a:p>
        </p:txBody>
      </p:sp>
    </p:spTree>
    <p:extLst>
      <p:ext uri="{BB962C8B-B14F-4D97-AF65-F5344CB8AC3E}">
        <p14:creationId xmlns:p14="http://schemas.microsoft.com/office/powerpoint/2010/main" val="1086503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1104</Words>
  <Application>Microsoft Office PowerPoint</Application>
  <PresentationFormat>Widescreen</PresentationFormat>
  <Paragraphs>112</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Berlin Sans FB Demi</vt:lpstr>
      <vt:lpstr>Calibri</vt:lpstr>
      <vt:lpstr>Calibri Light</vt:lpstr>
      <vt:lpstr>Montserrat</vt:lpstr>
      <vt:lpstr>Open Sans</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aamer mahmood</dc:creator>
  <cp:lastModifiedBy>aamer mahmood</cp:lastModifiedBy>
  <cp:revision>88</cp:revision>
  <dcterms:created xsi:type="dcterms:W3CDTF">2023-10-17T05:21:01Z</dcterms:created>
  <dcterms:modified xsi:type="dcterms:W3CDTF">2024-01-25T09:46:00Z</dcterms:modified>
</cp:coreProperties>
</file>